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702" r:id="rId2"/>
  </p:sldMasterIdLst>
  <p:notesMasterIdLst>
    <p:notesMasterId r:id="rId16"/>
  </p:notesMasterIdLst>
  <p:sldIdLst>
    <p:sldId id="476" r:id="rId3"/>
    <p:sldId id="361" r:id="rId4"/>
    <p:sldId id="442" r:id="rId5"/>
    <p:sldId id="443" r:id="rId6"/>
    <p:sldId id="438" r:id="rId7"/>
    <p:sldId id="444" r:id="rId8"/>
    <p:sldId id="445" r:id="rId9"/>
    <p:sldId id="477" r:id="rId10"/>
    <p:sldId id="421" r:id="rId11"/>
    <p:sldId id="418" r:id="rId12"/>
    <p:sldId id="529" r:id="rId13"/>
    <p:sldId id="546" r:id="rId14"/>
    <p:sldId id="357" r:id="rId15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Arial Unicode MS" panose="020B0604020202020204" charset="0"/>
      <p:regular r:id="rId21"/>
    </p:embeddedFont>
    <p:embeddedFont>
      <p:font typeface="Branding Medium" panose="00000600000000000000" charset="0"/>
      <p:regular r:id="rId22"/>
    </p:embeddedFont>
    <p:embeddedFont>
      <p:font typeface="Branding Semilight" panose="00000500000000000000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rincha" panose="020B0604020202020204" charset="0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C77"/>
    <a:srgbClr val="004B7C"/>
    <a:srgbClr val="F000F0"/>
    <a:srgbClr val="EE7F00"/>
    <a:srgbClr val="007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60"/>
  </p:normalViewPr>
  <p:slideViewPr>
    <p:cSldViewPr snapToGrid="0" showGuides="1">
      <p:cViewPr varScale="1">
        <p:scale>
          <a:sx n="142" d="100"/>
          <a:sy n="142" d="100"/>
        </p:scale>
        <p:origin x="6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C8F07-969E-46FC-A032-6794584CCD12}" type="datetimeFigureOut">
              <a:rPr lang="de-DE" smtClean="0"/>
              <a:t>18.06.2025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8D14D-A3F6-41D6-A37F-C3A473F678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39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8D14D-A3F6-41D6-A37F-C3A473F678F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67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8D14D-A3F6-41D6-A37F-C3A473F678F9}" type="slidenum">
              <a:rPr lang="de-DE" smtClean="0"/>
              <a:t>8</a:t>
            </a:fld>
            <a:endParaRPr lang="de-DE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170E72EC-03EC-48BE-89BF-88C19A984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47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755651" y="700088"/>
            <a:ext cx="7993063" cy="1352619"/>
          </a:xfrm>
          <a:prstGeom prst="rect">
            <a:avLst/>
          </a:prstGeom>
        </p:spPr>
        <p:txBody>
          <a:bodyPr wrap="square" anchor="b"/>
          <a:lstStyle>
            <a:lvl1pPr>
              <a:lnSpc>
                <a:spcPts val="6000"/>
              </a:lnSpc>
              <a:defRPr sz="4400" b="0" i="0">
                <a:solidFill>
                  <a:srgbClr val="004B7C"/>
                </a:solidFill>
                <a:latin typeface="Trincha" pitchFamily="50" charset="0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ubTitle" idx="1" hasCustomPrompt="1"/>
          </p:nvPr>
        </p:nvSpPr>
        <p:spPr bwMode="auto">
          <a:xfrm>
            <a:off x="755651" y="2052708"/>
            <a:ext cx="7993063" cy="1307306"/>
          </a:xfrm>
          <a:prstGeom prst="rect">
            <a:avLst/>
          </a:prstGeom>
        </p:spPr>
        <p:txBody>
          <a:bodyPr tIns="180000"/>
          <a:lstStyle>
            <a:lvl1pPr defTabSz="873104">
              <a:lnSpc>
                <a:spcPts val="2800"/>
              </a:lnSpc>
              <a:buClr>
                <a:srgbClr val="F0C200"/>
              </a:buClr>
              <a:buFont typeface="Arial Narrow"/>
              <a:buNone/>
              <a:defRPr sz="2800" b="0" i="0">
                <a:solidFill>
                  <a:srgbClr val="EE7F00"/>
                </a:solidFill>
                <a:latin typeface="Branding Semilight" pitchFamily="2" charset="77"/>
              </a:defRPr>
            </a:lvl1pPr>
          </a:lstStyle>
          <a:p>
            <a:pPr>
              <a:defRPr/>
            </a:pPr>
            <a:r>
              <a:rPr lang="de-DE" dirty="0"/>
              <a:t>Unterüberschrift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4232473"/>
            <a:ext cx="1771612" cy="6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2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41">
          <p15:clr>
            <a:srgbClr val="FBAE40"/>
          </p15:clr>
        </p15:guide>
        <p15:guide id="2" pos="476">
          <p15:clr>
            <a:srgbClr val="FBAE40"/>
          </p15:clr>
        </p15:guide>
        <p15:guide id="3" pos="551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Zitat oder Slogan auf Bla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D44FF-58BC-272D-35A3-F38CCA2068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1" y="1419621"/>
            <a:ext cx="7632700" cy="2160000"/>
          </a:xfrm>
        </p:spPr>
        <p:txBody>
          <a:bodyPr anchor="ctr" anchorCtr="0"/>
          <a:lstStyle>
            <a:lvl1pPr>
              <a:lnSpc>
                <a:spcPts val="5000"/>
              </a:lnSpc>
              <a:defRPr lang="de-DE" sz="5000" b="0" i="0" dirty="0" smtClean="0">
                <a:solidFill>
                  <a:schemeClr val="bg1"/>
                </a:solidFill>
                <a:latin typeface="Trincha" pitchFamily="50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Zitat oder </a:t>
            </a:r>
            <a:r>
              <a:rPr lang="de-DE" dirty="0" err="1"/>
              <a:t>slogan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D4B551-B6C2-4A66-010E-320202015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228656" y="4838583"/>
            <a:ext cx="720000" cy="2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4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224"/>
            <a:ext cx="9144000" cy="4842191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0" y="4694193"/>
            <a:ext cx="9144001" cy="4493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29" y="4782132"/>
            <a:ext cx="1198828" cy="270334"/>
          </a:xfrm>
          <a:prstGeom prst="rect">
            <a:avLst/>
          </a:prstGeom>
        </p:spPr>
      </p:pic>
      <p:sp>
        <p:nvSpPr>
          <p:cNvPr id="3" name="Datumsplatzhalter 1">
            <a:extLst>
              <a:ext uri="{FF2B5EF4-FFF2-40B4-BE49-F238E27FC236}">
                <a16:creationId xmlns:a16="http://schemas.microsoft.com/office/drawing/2014/main" id="{F89F7CBA-D117-1A5F-8C81-0EC7BFA1FE7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5536430" y="4847869"/>
            <a:ext cx="64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rgbClr val="004B7C"/>
                </a:solidFill>
                <a:latin typeface="+mn-lt"/>
              </a:defRPr>
            </a:lvl1pPr>
          </a:lstStyle>
          <a:p>
            <a:r>
              <a:rPr lang="de-DE"/>
              <a:t>17.06.2025</a:t>
            </a:r>
            <a:endParaRPr lang="de-DE" dirty="0"/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6D88A02E-D83C-C2B4-59D4-5E515DE6C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179512" y="4851129"/>
            <a:ext cx="3875379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rgbClr val="004B7C"/>
                </a:solidFill>
                <a:latin typeface="+mn-lt"/>
              </a:defRPr>
            </a:lvl1pPr>
          </a:lstStyle>
          <a:p>
            <a:r>
              <a:rPr lang="de-DE"/>
              <a:t>ADFC-Fahrradklima-Test 2024 | Auszeichnung und Fachveranstaltung</a:t>
            </a:r>
            <a:endParaRPr lang="de-DE" dirty="0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CD703DC7-21D5-2073-9017-4442E3B88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4289890" y="4853882"/>
            <a:ext cx="10115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004B7C"/>
                </a:solidFill>
                <a:latin typeface="+mn-lt"/>
              </a:defRPr>
            </a:lvl1pPr>
          </a:lstStyle>
          <a:p>
            <a:fld id="{96B1F6F2-AC42-CA45-88C5-35703DDC5B70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FDB1727-D2DA-EC57-EC2D-BE9FD36E765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301430" y="4880967"/>
            <a:ext cx="0" cy="100800"/>
          </a:xfrm>
          <a:prstGeom prst="line">
            <a:avLst/>
          </a:prstGeom>
          <a:solidFill>
            <a:srgbClr val="EF7F01"/>
          </a:solidFill>
          <a:ln w="6350" cap="flat" cmpd="sng" algn="ctr">
            <a:solidFill>
              <a:srgbClr val="004B7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67E8725-E697-D28C-317F-6E70D9E155A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289889" y="4880967"/>
            <a:ext cx="0" cy="100800"/>
          </a:xfrm>
          <a:prstGeom prst="line">
            <a:avLst/>
          </a:prstGeom>
          <a:solidFill>
            <a:srgbClr val="EF7F01"/>
          </a:solidFill>
          <a:ln w="6350" cap="flat" cmpd="sng" algn="ctr">
            <a:solidFill>
              <a:srgbClr val="004B7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97457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68CF3-A431-AA8D-8CA1-D6353527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20C93A-8D6B-BCF6-1673-786A8FE1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0CE79F-E3EF-4DED-AD75-C3377D33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ADFC-Fahrradklima-Test 2024 | Auszeichnung und Fachveranstaltung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9B2434-7838-A2DF-69BB-76E7078F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7ED-B1F9-47A8-A915-8AA62DD0F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681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76">
          <p15:clr>
            <a:srgbClr val="FBAE40"/>
          </p15:clr>
        </p15:guide>
        <p15:guide id="2" pos="5284">
          <p15:clr>
            <a:srgbClr val="FBAE40"/>
          </p15:clr>
        </p15:guide>
        <p15:guide id="3" orient="horz" pos="169">
          <p15:clr>
            <a:srgbClr val="FBAE40"/>
          </p15:clr>
        </p15:guide>
        <p15:guide id="4" orient="horz" pos="554">
          <p15:clr>
            <a:srgbClr val="FBAE40"/>
          </p15:clr>
        </p15:guide>
        <p15:guide id="5" pos="2812">
          <p15:clr>
            <a:srgbClr val="FBAE40"/>
          </p15:clr>
        </p15:guide>
        <p15:guide id="6" pos="29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68CF3-A431-AA8D-8CA1-D6353527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20C93A-8D6B-BCF6-1673-786A8FE1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0CE79F-E3EF-4DED-AD75-C3377D33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ADFC-Fahrradklima-Test 2024 | Auszeichnung und Fachveranstaltung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9B2434-7838-A2DF-69BB-76E7078F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7ED-B1F9-47A8-A915-8AA62DD0FD5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48627B57-9E4C-09F2-2348-36ADECF28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3397" y="2859782"/>
            <a:ext cx="2654074" cy="1237011"/>
          </a:xfrm>
          <a:prstGeom prst="rect">
            <a:avLst/>
          </a:prstGeom>
          <a:ln w="12700">
            <a:solidFill>
              <a:srgbClr val="EE7F00"/>
            </a:solidFill>
            <a:prstDash val="sysDot"/>
          </a:ln>
        </p:spPr>
        <p:txBody>
          <a:bodyPr lIns="36000" tIns="36000" rIns="0" bIns="36000"/>
          <a:lstStyle>
            <a:lvl1pPr marL="0" indent="0">
              <a:buNone/>
              <a:defRPr sz="1100" b="0" baseline="0">
                <a:solidFill>
                  <a:srgbClr val="004B7C"/>
                </a:solidFill>
                <a:latin typeface="Branding Semilight" panose="00000500000000000000" pitchFamily="50" charset="0"/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Position | ADFC-Gliederung</a:t>
            </a:r>
          </a:p>
          <a:p>
            <a:pPr lvl="0"/>
            <a:r>
              <a:rPr lang="de-DE" dirty="0"/>
              <a:t>Mail-Adresse</a:t>
            </a:r>
            <a:br>
              <a:rPr lang="de-DE" dirty="0"/>
            </a:br>
            <a:r>
              <a:rPr lang="de-DE" dirty="0"/>
              <a:t>Telefonnummer</a:t>
            </a:r>
          </a:p>
          <a:p>
            <a:pPr lvl="0"/>
            <a:r>
              <a:rPr lang="de-DE" dirty="0"/>
              <a:t>Straße Hausnummer</a:t>
            </a:r>
            <a:br>
              <a:rPr lang="de-DE" dirty="0"/>
            </a:br>
            <a:r>
              <a:rPr lang="de-DE" dirty="0"/>
              <a:t>PLZ Stadt</a:t>
            </a:r>
          </a:p>
        </p:txBody>
      </p: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D7B6E11C-1D07-D6F2-A156-02373A69460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66532" y="2872658"/>
            <a:ext cx="2654074" cy="1237011"/>
          </a:xfrm>
          <a:prstGeom prst="rect">
            <a:avLst/>
          </a:prstGeom>
          <a:ln w="12700">
            <a:solidFill>
              <a:srgbClr val="EE7F00"/>
            </a:solidFill>
            <a:prstDash val="sysDot"/>
          </a:ln>
        </p:spPr>
        <p:txBody>
          <a:bodyPr lIns="36000" tIns="36000" rIns="0" bIns="36000"/>
          <a:lstStyle>
            <a:lvl1pPr marL="0" marR="0" indent="0" algn="l" defTabSz="915965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baseline="0">
                <a:solidFill>
                  <a:srgbClr val="004B7C"/>
                </a:solidFill>
                <a:latin typeface="Branding Semilight" panose="00000500000000000000" pitchFamily="50" charset="0"/>
              </a:defRPr>
            </a:lvl1pPr>
          </a:lstStyle>
          <a:p>
            <a:pPr marL="0" marR="0" lvl="0" indent="0" algn="l" defTabSz="915965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Position | ADFC-Gliederung</a:t>
            </a:r>
          </a:p>
          <a:p>
            <a:pPr lvl="0"/>
            <a:r>
              <a:rPr lang="de-DE" dirty="0"/>
              <a:t>Mail-Adresse</a:t>
            </a:r>
            <a:br>
              <a:rPr lang="de-DE" dirty="0"/>
            </a:br>
            <a:r>
              <a:rPr lang="de-DE" dirty="0"/>
              <a:t>Telefonnummer</a:t>
            </a:r>
          </a:p>
          <a:p>
            <a:pPr lvl="0"/>
            <a:r>
              <a:rPr lang="de-DE" dirty="0"/>
              <a:t>Straße Hausnummer</a:t>
            </a:r>
            <a:br>
              <a:rPr lang="de-DE" dirty="0"/>
            </a:br>
            <a:r>
              <a:rPr lang="de-DE" dirty="0"/>
              <a:t>PLZ Stadt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2FC0171-75E0-1488-B7EA-D689A66D974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850321" y="1028371"/>
            <a:ext cx="1800225" cy="1728788"/>
          </a:xfrm>
          <a:prstGeom prst="ellipse">
            <a:avLst/>
          </a:prstGeom>
          <a:ln>
            <a:solidFill>
              <a:srgbClr val="004B7C"/>
            </a:solidFill>
          </a:ln>
        </p:spPr>
        <p:txBody>
          <a:bodyPr anchor="ctr" anchorCtr="1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2882775B-31D6-9F80-CFAA-A18B7D02F97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93455" y="1028371"/>
            <a:ext cx="1800225" cy="1728788"/>
          </a:xfrm>
          <a:prstGeom prst="ellipse">
            <a:avLst/>
          </a:prstGeom>
          <a:ln>
            <a:solidFill>
              <a:srgbClr val="004B7C"/>
            </a:solidFill>
          </a:ln>
        </p:spPr>
        <p:txBody>
          <a:bodyPr anchor="ctr" anchorCtr="1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64748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76">
          <p15:clr>
            <a:srgbClr val="FBAE40"/>
          </p15:clr>
        </p15:guide>
        <p15:guide id="2" pos="5284">
          <p15:clr>
            <a:srgbClr val="FBAE40"/>
          </p15:clr>
        </p15:guide>
        <p15:guide id="3" orient="horz" pos="169">
          <p15:clr>
            <a:srgbClr val="FBAE40"/>
          </p15:clr>
        </p15:guide>
        <p15:guide id="4" orient="horz" pos="554">
          <p15:clr>
            <a:srgbClr val="FBAE40"/>
          </p15:clr>
        </p15:guide>
        <p15:guide id="5" pos="2562">
          <p15:clr>
            <a:srgbClr val="FBAE40"/>
          </p15:clr>
        </p15:guide>
        <p15:guide id="6" pos="319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9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84988">
              <a:spcBef>
                <a:spcPts val="75"/>
              </a:spcBef>
            </a:pPr>
            <a:fld id="{81D60167-4931-47E6-BA6A-407CBD079E47}" type="slidenum">
              <a:rPr lang="de-DE" spc="15" smtClean="0"/>
              <a:pPr marL="84988">
                <a:spcBef>
                  <a:spcPts val="75"/>
                </a:spcBef>
              </a:pPr>
              <a:t>‹Nr.›</a:t>
            </a:fld>
            <a:endParaRPr lang="de-DE" spc="15" dirty="0"/>
          </a:p>
        </p:txBody>
      </p:sp>
    </p:spTree>
    <p:extLst>
      <p:ext uri="{BB962C8B-B14F-4D97-AF65-F5344CB8AC3E}">
        <p14:creationId xmlns:p14="http://schemas.microsoft.com/office/powerpoint/2010/main" val="1280002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97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9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84988">
              <a:spcBef>
                <a:spcPts val="75"/>
              </a:spcBef>
            </a:pPr>
            <a:fld id="{81D60167-4931-47E6-BA6A-407CBD079E47}" type="slidenum">
              <a:rPr lang="de-DE" spc="15" smtClean="0"/>
              <a:pPr marL="84988">
                <a:spcBef>
                  <a:spcPts val="75"/>
                </a:spcBef>
              </a:pPr>
              <a:t>‹Nr.›</a:t>
            </a:fld>
            <a:endParaRPr lang="de-DE" spc="15" dirty="0"/>
          </a:p>
        </p:txBody>
      </p:sp>
    </p:spTree>
    <p:extLst>
      <p:ext uri="{BB962C8B-B14F-4D97-AF65-F5344CB8AC3E}">
        <p14:creationId xmlns:p14="http://schemas.microsoft.com/office/powerpoint/2010/main" val="404651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996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97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45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98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9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84988">
              <a:spcBef>
                <a:spcPts val="75"/>
              </a:spcBef>
            </a:pPr>
            <a:fld id="{81D60167-4931-47E6-BA6A-407CBD079E47}" type="slidenum">
              <a:rPr lang="de-DE" spc="15" smtClean="0"/>
              <a:pPr marL="84988">
                <a:spcBef>
                  <a:spcPts val="75"/>
                </a:spcBef>
              </a:pPr>
              <a:t>‹Nr.›</a:t>
            </a:fld>
            <a:endParaRPr lang="de-DE" spc="15" dirty="0"/>
          </a:p>
        </p:txBody>
      </p:sp>
    </p:spTree>
    <p:extLst>
      <p:ext uri="{BB962C8B-B14F-4D97-AF65-F5344CB8AC3E}">
        <p14:creationId xmlns:p14="http://schemas.microsoft.com/office/powerpoint/2010/main" val="884312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97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98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9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84988">
              <a:spcBef>
                <a:spcPts val="75"/>
              </a:spcBef>
            </a:pPr>
            <a:fld id="{81D60167-4931-47E6-BA6A-407CBD079E47}" type="slidenum">
              <a:rPr lang="de-DE" spc="15" smtClean="0"/>
              <a:pPr marL="84988">
                <a:spcBef>
                  <a:spcPts val="75"/>
                </a:spcBef>
              </a:pPr>
              <a:t>‹Nr.›</a:t>
            </a:fld>
            <a:endParaRPr lang="de-DE" spc="15" dirty="0"/>
          </a:p>
        </p:txBody>
      </p:sp>
    </p:spTree>
    <p:extLst>
      <p:ext uri="{BB962C8B-B14F-4D97-AF65-F5344CB8AC3E}">
        <p14:creationId xmlns:p14="http://schemas.microsoft.com/office/powerpoint/2010/main" val="366696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97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9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84988">
              <a:spcBef>
                <a:spcPts val="75"/>
              </a:spcBef>
            </a:pPr>
            <a:fld id="{81D60167-4931-47E6-BA6A-407CBD079E47}" type="slidenum">
              <a:rPr lang="de-DE" spc="15" smtClean="0"/>
              <a:pPr marL="84988">
                <a:spcBef>
                  <a:spcPts val="75"/>
                </a:spcBef>
              </a:pPr>
              <a:t>‹Nr.›</a:t>
            </a:fld>
            <a:endParaRPr lang="de-DE" spc="15" dirty="0"/>
          </a:p>
        </p:txBody>
      </p:sp>
    </p:spTree>
    <p:extLst>
      <p:ext uri="{BB962C8B-B14F-4D97-AF65-F5344CB8AC3E}">
        <p14:creationId xmlns:p14="http://schemas.microsoft.com/office/powerpoint/2010/main" val="2615037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97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9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84988">
              <a:spcBef>
                <a:spcPts val="75"/>
              </a:spcBef>
            </a:pPr>
            <a:fld id="{81D60167-4931-47E6-BA6A-407CBD079E47}" type="slidenum">
              <a:rPr lang="de-DE" spc="15" smtClean="0"/>
              <a:pPr marL="84988">
                <a:spcBef>
                  <a:spcPts val="75"/>
                </a:spcBef>
              </a:pPr>
              <a:t>‹Nr.›</a:t>
            </a:fld>
            <a:endParaRPr lang="de-DE" spc="15" dirty="0"/>
          </a:p>
        </p:txBody>
      </p:sp>
    </p:spTree>
    <p:extLst>
      <p:ext uri="{BB962C8B-B14F-4D97-AF65-F5344CB8AC3E}">
        <p14:creationId xmlns:p14="http://schemas.microsoft.com/office/powerpoint/2010/main" val="32130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68CF3-A431-AA8D-8CA1-D6353527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057594-4E5D-8E9A-BB3B-F6EC5E2B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1" y="879475"/>
            <a:ext cx="7632700" cy="3752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20C93A-8D6B-BCF6-1673-786A8FE1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0CE79F-E3EF-4DED-AD75-C3377D33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ADFC-Fahrradklima-Test 2024 | Auszeichnung und Fachveranstaltung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9B2434-7838-A2DF-69BB-76E7078F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7ED-B1F9-47A8-A915-8AA62DD0F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247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76">
          <p15:clr>
            <a:srgbClr val="FBAE40"/>
          </p15:clr>
        </p15:guide>
        <p15:guide id="2" pos="5284">
          <p15:clr>
            <a:srgbClr val="FBAE40"/>
          </p15:clr>
        </p15:guide>
        <p15:guide id="3" orient="horz" pos="169">
          <p15:clr>
            <a:srgbClr val="FBAE40"/>
          </p15:clr>
        </p15:guide>
        <p15:guide id="4" orient="horz" pos="55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9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84988">
              <a:spcBef>
                <a:spcPts val="75"/>
              </a:spcBef>
            </a:pPr>
            <a:fld id="{81D60167-4931-47E6-BA6A-407CBD079E47}" type="slidenum">
              <a:rPr lang="de-DE" spc="15" smtClean="0"/>
              <a:pPr marL="84988">
                <a:spcBef>
                  <a:spcPts val="75"/>
                </a:spcBef>
              </a:pPr>
              <a:t>‹Nr.›</a:t>
            </a:fld>
            <a:endParaRPr lang="de-DE" spc="15" dirty="0"/>
          </a:p>
        </p:txBody>
      </p:sp>
    </p:spTree>
    <p:extLst>
      <p:ext uri="{BB962C8B-B14F-4D97-AF65-F5344CB8AC3E}">
        <p14:creationId xmlns:p14="http://schemas.microsoft.com/office/powerpoint/2010/main" val="383943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68CF3-A431-AA8D-8CA1-D6353527E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057594-4E5D-8E9A-BB3B-F6EC5E2B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1" y="879475"/>
            <a:ext cx="7632700" cy="3752850"/>
          </a:xfrm>
        </p:spPr>
        <p:txBody>
          <a:bodyPr/>
          <a:lstStyle>
            <a:lvl1pPr marL="358766" indent="-358766">
              <a:buClr>
                <a:schemeClr val="accent1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20C93A-8D6B-BCF6-1673-786A8FE1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0CE79F-E3EF-4DED-AD75-C3377D33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ADFC-Fahrradklima-Test 2024 | Auszeichnung und Fachveranstaltung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9B2434-7838-A2DF-69BB-76E7078F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7ED-B1F9-47A8-A915-8AA62DD0F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853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76">
          <p15:clr>
            <a:srgbClr val="FBAE40"/>
          </p15:clr>
        </p15:guide>
        <p15:guide id="2" pos="5284">
          <p15:clr>
            <a:srgbClr val="FBAE40"/>
          </p15:clr>
        </p15:guide>
        <p15:guide id="3" orient="horz" pos="169">
          <p15:clr>
            <a:srgbClr val="FBAE40"/>
          </p15:clr>
        </p15:guide>
        <p15:guide id="4" orient="horz" pos="55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68CF3-A431-AA8D-8CA1-D6353527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057594-4E5D-8E9A-BB3B-F6EC5E2B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1" y="879475"/>
            <a:ext cx="3708400" cy="3752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20C93A-8D6B-BCF6-1673-786A8FE1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0CE79F-E3EF-4DED-AD75-C3377D33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ADFC-Fahrradklima-Test 2024 | Auszeichnung und Fachveranstaltung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9B2434-7838-A2DF-69BB-76E7078F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7ED-B1F9-47A8-A915-8AA62DD0FD5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5A4E2B5-99DB-05E9-32A2-F12DC784169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9951" y="879475"/>
            <a:ext cx="3708400" cy="3752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061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76">
          <p15:clr>
            <a:srgbClr val="FBAE40"/>
          </p15:clr>
        </p15:guide>
        <p15:guide id="2" pos="5284">
          <p15:clr>
            <a:srgbClr val="FBAE40"/>
          </p15:clr>
        </p15:guide>
        <p15:guide id="3" orient="horz" pos="169">
          <p15:clr>
            <a:srgbClr val="FBAE40"/>
          </p15:clr>
        </p15:guide>
        <p15:guide id="4" orient="horz" pos="554">
          <p15:clr>
            <a:srgbClr val="FBAE40"/>
          </p15:clr>
        </p15:guide>
        <p15:guide id="5" pos="2812">
          <p15:clr>
            <a:srgbClr val="FBAE40"/>
          </p15:clr>
        </p15:guide>
        <p15:guide id="6" pos="29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Text und Bilder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68CF3-A431-AA8D-8CA1-D6353527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057594-4E5D-8E9A-BB3B-F6EC5E2B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879476"/>
            <a:ext cx="6084888" cy="22447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20C93A-8D6B-BCF6-1673-786A8FE1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0CE79F-E3EF-4DED-AD75-C3377D33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ADFC-Fahrradklima-Test 2024 | Auszeichnung und Fachveranstaltung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9B2434-7838-A2DF-69BB-76E7078F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7ED-B1F9-47A8-A915-8AA62DD0FD5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976E649D-5437-9F38-29D6-9CBB345044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-5595" y="3299583"/>
            <a:ext cx="2160240" cy="1326937"/>
          </a:xfrm>
          <a:prstGeom prst="rect">
            <a:avLst/>
          </a:prstGeom>
        </p:spPr>
        <p:txBody>
          <a:bodyPr anchor="ctr" anchorCtr="1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3E97D7B7-FEA3-B250-B92D-A3768812DE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4659570" y="3299584"/>
            <a:ext cx="2160240" cy="1326937"/>
          </a:xfrm>
          <a:prstGeom prst="rect">
            <a:avLst/>
          </a:prstGeom>
        </p:spPr>
        <p:txBody>
          <a:bodyPr anchor="ctr" anchorCtr="1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A2EB6E02-57E7-E2FF-BC1A-BCDB679932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auto">
          <a:xfrm>
            <a:off x="2324190" y="3299584"/>
            <a:ext cx="2160240" cy="1326937"/>
          </a:xfrm>
          <a:prstGeom prst="rect">
            <a:avLst/>
          </a:prstGeom>
        </p:spPr>
        <p:txBody>
          <a:bodyPr anchor="ctr" anchorCtr="1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79F2D56E-663B-6F29-D6B0-CA1C09408A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6983760" y="3299585"/>
            <a:ext cx="2160240" cy="1326937"/>
          </a:xfrm>
          <a:prstGeom prst="rect">
            <a:avLst/>
          </a:prstGeom>
        </p:spPr>
        <p:txBody>
          <a:bodyPr anchor="ctr" anchorCtr="1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549192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76">
          <p15:clr>
            <a:srgbClr val="FBAE40"/>
          </p15:clr>
        </p15:guide>
        <p15:guide id="2" pos="4309">
          <p15:clr>
            <a:srgbClr val="FBAE40"/>
          </p15:clr>
        </p15:guide>
        <p15:guide id="3" orient="horz" pos="169">
          <p15:clr>
            <a:srgbClr val="FBAE40"/>
          </p15:clr>
        </p15:guide>
        <p15:guide id="4" orient="horz" pos="55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Text und Bilder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68CF3-A431-AA8D-8CA1-D6353527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057594-4E5D-8E9A-BB3B-F6EC5E2B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879476"/>
            <a:ext cx="6084888" cy="372375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20C93A-8D6B-BCF6-1673-786A8FE1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0CE79F-E3EF-4DED-AD75-C3377D33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ADFC-Fahrradklima-Test 2024 | Auszeichnung und Fachveranstaltung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9B2434-7838-A2DF-69BB-76E7078F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7ED-B1F9-47A8-A915-8AA62DD0FD5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A2EB6E02-57E7-E2FF-BC1A-BCDB679932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auto">
          <a:xfrm>
            <a:off x="7200000" y="879475"/>
            <a:ext cx="1944000" cy="1188000"/>
          </a:xfrm>
          <a:prstGeom prst="rect">
            <a:avLst/>
          </a:prstGeom>
        </p:spPr>
        <p:txBody>
          <a:bodyPr anchor="ctr" anchorCtr="1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15E08588-F89E-A6AE-B440-58DAA757664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7200000" y="2147353"/>
            <a:ext cx="1944000" cy="1188000"/>
          </a:xfrm>
          <a:prstGeom prst="rect">
            <a:avLst/>
          </a:prstGeom>
        </p:spPr>
        <p:txBody>
          <a:bodyPr anchor="ctr" anchorCtr="1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B4E1890B-3F5D-E348-04E7-3CD064420B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7200000" y="3415230"/>
            <a:ext cx="1944000" cy="1188000"/>
          </a:xfrm>
          <a:prstGeom prst="rect">
            <a:avLst/>
          </a:prstGeom>
        </p:spPr>
        <p:txBody>
          <a:bodyPr anchor="ctr" anchorCtr="1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553250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76">
          <p15:clr>
            <a:srgbClr val="FBAE40"/>
          </p15:clr>
        </p15:guide>
        <p15:guide id="2" pos="4309">
          <p15:clr>
            <a:srgbClr val="FBAE40"/>
          </p15:clr>
        </p15:guide>
        <p15:guide id="3" orient="horz" pos="169">
          <p15:clr>
            <a:srgbClr val="FBAE40"/>
          </p15:clr>
        </p15:guide>
        <p15:guide id="4" orient="horz" pos="554">
          <p15:clr>
            <a:srgbClr val="FBAE40"/>
          </p15:clr>
        </p15:guide>
        <p15:guide id="5" pos="45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Text und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68CF3-A431-AA8D-8CA1-D6353527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057594-4E5D-8E9A-BB3B-F6EC5E2B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1" y="879475"/>
            <a:ext cx="3708400" cy="3752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20C93A-8D6B-BCF6-1673-786A8FE1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0CE79F-E3EF-4DED-AD75-C3377D33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ADFC-Fahrradklima-Test 2024 | Auszeichnung und Fachveranstaltung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9B2434-7838-A2DF-69BB-76E7078F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7ED-B1F9-47A8-A915-8AA62DD0FD5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618E0E5-1094-8BF1-E5BB-399A0D6B9F82}"/>
              </a:ext>
            </a:extLst>
          </p:cNvPr>
          <p:cNvSpPr/>
          <p:nvPr userDrawn="1"/>
        </p:nvSpPr>
        <p:spPr bwMode="auto">
          <a:xfrm>
            <a:off x="5292080" y="960680"/>
            <a:ext cx="3240360" cy="32400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de-DE" sz="1800" b="0" i="0">
              <a:noFill/>
              <a:latin typeface="Branding Semilight" pitchFamily="2" charset="77"/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E6EEBBC-2BB5-4520-6630-1A6FFFC40E6C}"/>
              </a:ext>
            </a:extLst>
          </p:cNvPr>
          <p:cNvCxnSpPr/>
          <p:nvPr userDrawn="1"/>
        </p:nvCxnSpPr>
        <p:spPr bwMode="auto">
          <a:xfrm>
            <a:off x="5868144" y="1824776"/>
            <a:ext cx="2160240" cy="0"/>
          </a:xfrm>
          <a:prstGeom prst="line">
            <a:avLst/>
          </a:prstGeom>
          <a:solidFill>
            <a:srgbClr val="EF7F01"/>
          </a:solidFill>
          <a:ln w="22225" cap="flat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40C1BF8-FBA3-7DF9-5C85-DFCFED006926}"/>
              </a:ext>
            </a:extLst>
          </p:cNvPr>
          <p:cNvCxnSpPr/>
          <p:nvPr userDrawn="1"/>
        </p:nvCxnSpPr>
        <p:spPr bwMode="auto">
          <a:xfrm>
            <a:off x="5868144" y="3408952"/>
            <a:ext cx="2160240" cy="0"/>
          </a:xfrm>
          <a:prstGeom prst="line">
            <a:avLst/>
          </a:prstGeom>
          <a:solidFill>
            <a:srgbClr val="EF7F01"/>
          </a:solidFill>
          <a:ln w="22225" cap="flat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D02283D5-B588-B0D5-DC53-0617BB85AE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5867400" y="1824039"/>
            <a:ext cx="2160588" cy="1584325"/>
          </a:xfrm>
          <a:prstGeom prst="rect">
            <a:avLst/>
          </a:prstGeom>
        </p:spPr>
        <p:txBody>
          <a:bodyPr wrap="square" lIns="72000" tIns="72000" rIns="72000" bIns="72000" anchor="ctr" anchorCtr="0"/>
          <a:lstStyle>
            <a:lvl1pPr algn="ctr">
              <a:defRPr sz="1200">
                <a:solidFill>
                  <a:schemeClr val="bg1"/>
                </a:solidFill>
                <a:latin typeface="Branding Semilight" panose="00000500000000000000" pitchFamily="50" charset="0"/>
              </a:defRPr>
            </a:lvl1pPr>
            <a:lvl2pPr>
              <a:defRPr sz="1200">
                <a:solidFill>
                  <a:schemeClr val="bg1"/>
                </a:solidFill>
                <a:latin typeface="Branding Semilight" panose="00000500000000000000" pitchFamily="50" charset="0"/>
              </a:defRPr>
            </a:lvl2pPr>
            <a:lvl3pPr>
              <a:defRPr sz="1200">
                <a:solidFill>
                  <a:schemeClr val="bg1"/>
                </a:solidFill>
                <a:latin typeface="Branding Semilight" panose="00000500000000000000" pitchFamily="50" charset="0"/>
              </a:defRPr>
            </a:lvl3pPr>
            <a:lvl4pPr>
              <a:defRPr sz="1200">
                <a:solidFill>
                  <a:schemeClr val="bg1"/>
                </a:solidFill>
                <a:latin typeface="Branding Semilight" panose="00000500000000000000" pitchFamily="50" charset="0"/>
              </a:defRPr>
            </a:lvl4pPr>
            <a:lvl5pPr>
              <a:defRPr sz="1200">
                <a:solidFill>
                  <a:schemeClr val="bg1"/>
                </a:solidFill>
                <a:latin typeface="Branding Semilight" panose="00000500000000000000" pitchFamily="50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7792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76">
          <p15:clr>
            <a:srgbClr val="FBAE40"/>
          </p15:clr>
        </p15:guide>
        <p15:guide id="2" pos="5284">
          <p15:clr>
            <a:srgbClr val="FBAE40"/>
          </p15:clr>
        </p15:guide>
        <p15:guide id="3" orient="horz" pos="169">
          <p15:clr>
            <a:srgbClr val="FBAE40"/>
          </p15:clr>
        </p15:guide>
        <p15:guide id="4" orient="horz" pos="554">
          <p15:clr>
            <a:srgbClr val="FBAE40"/>
          </p15:clr>
        </p15:guide>
        <p15:guide id="5" pos="2812">
          <p15:clr>
            <a:srgbClr val="FBAE40"/>
          </p15:clr>
        </p15:guide>
        <p15:guide id="6" pos="29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ischenüberschrift I Kapiteltrenn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D44FF-58BC-272D-35A3-F38CCA2068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1" y="1419621"/>
            <a:ext cx="7632700" cy="2160000"/>
          </a:xfrm>
        </p:spPr>
        <p:txBody>
          <a:bodyPr anchor="ctr" anchorCtr="0"/>
          <a:lstStyle>
            <a:lvl1pPr>
              <a:defRPr lang="de-DE" sz="3600" b="0" i="0" dirty="0" smtClean="0">
                <a:solidFill>
                  <a:srgbClr val="004B7C"/>
                </a:solidFill>
                <a:latin typeface="Trincha" pitchFamily="50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Zwischenüberschriften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8F388A-2238-9F6C-E494-FFBAF19EA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E00194-CA48-449C-DF9E-D682F4E3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ADFC-Fahrradklima-Test 2024 | Auszeichnung und Fachveranstaltung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F1C03A-E135-74F3-06DB-B6C43383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F6F2-AC42-CA45-88C5-35703DDC5B7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2938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4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Zitat oder Slogan auf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D44FF-58BC-272D-35A3-F38CCA2068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1" y="1419621"/>
            <a:ext cx="7632700" cy="2160000"/>
          </a:xfrm>
        </p:spPr>
        <p:txBody>
          <a:bodyPr anchor="ctr" anchorCtr="0"/>
          <a:lstStyle>
            <a:lvl1pPr>
              <a:lnSpc>
                <a:spcPts val="5000"/>
              </a:lnSpc>
              <a:defRPr lang="de-DE" sz="5000" b="0" i="0" dirty="0" smtClean="0">
                <a:solidFill>
                  <a:schemeClr val="bg1"/>
                </a:solidFill>
                <a:latin typeface="Trincha" pitchFamily="50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Zitat oder </a:t>
            </a:r>
            <a:r>
              <a:rPr lang="de-DE" dirty="0" err="1"/>
              <a:t>slogan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DE24BA-10F0-4D23-CAC4-81F7D0E7A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228656" y="4838583"/>
            <a:ext cx="720000" cy="2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04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94193"/>
            <a:ext cx="9144000" cy="449307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89F7CBA-D117-1A5F-8C81-0EC7BFA1F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36430" y="4847869"/>
            <a:ext cx="64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17.06.2025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88A02E-D83C-C2B4-59D4-5E515DE6C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4851129"/>
            <a:ext cx="3875379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ADFC-Fahrradklima-Test 2024 | Auszeichnung und Fachveranstaltung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703DC7-21D5-2073-9017-4442E3B88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9890" y="4853882"/>
            <a:ext cx="10115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96B1F6F2-AC42-CA45-88C5-35703DDC5B70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FDB1727-D2DA-EC57-EC2D-BE9FD36E765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301430" y="4880967"/>
            <a:ext cx="0" cy="100800"/>
          </a:xfrm>
          <a:prstGeom prst="line">
            <a:avLst/>
          </a:prstGeom>
          <a:solidFill>
            <a:srgbClr val="EF7F01"/>
          </a:solidFill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67E8725-E697-D28C-317F-6E70D9E155A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289889" y="4880967"/>
            <a:ext cx="0" cy="100800"/>
          </a:xfrm>
          <a:prstGeom prst="line">
            <a:avLst/>
          </a:prstGeom>
          <a:solidFill>
            <a:srgbClr val="EF7F01"/>
          </a:solidFill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itelplatzhalter 8">
            <a:extLst>
              <a:ext uri="{FF2B5EF4-FFF2-40B4-BE49-F238E27FC236}">
                <a16:creationId xmlns:a16="http://schemas.microsoft.com/office/drawing/2014/main" id="{889E7634-10B6-368A-BB22-4F0DFD96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274639"/>
            <a:ext cx="7632700" cy="604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198D38B-DBF5-B959-8241-E1F4EC08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1" y="879475"/>
            <a:ext cx="7632700" cy="3752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29" y="4783679"/>
            <a:ext cx="1198828" cy="2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8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8" r:id="rId14"/>
    <p:sldLayoutId id="2147483689" r:id="rId15"/>
  </p:sldLayoutIdLst>
  <p:hf hdr="0"/>
  <p:txStyles>
    <p:titleStyle>
      <a:lvl1pPr algn="l" defTabSz="915965" eaLnBrk="1" hangingPunct="1">
        <a:lnSpc>
          <a:spcPts val="3600"/>
        </a:lnSpc>
        <a:spcBef>
          <a:spcPts val="0"/>
        </a:spcBef>
        <a:spcAft>
          <a:spcPts val="0"/>
        </a:spcAft>
        <a:defRPr sz="3200" b="0" i="0">
          <a:solidFill>
            <a:schemeClr val="tx1"/>
          </a:solidFill>
          <a:latin typeface="Branding Semilight"/>
          <a:ea typeface="+mj-ea"/>
          <a:cs typeface="+mj-cs"/>
        </a:defRPr>
      </a:lvl1pPr>
      <a:lvl2pPr algn="l" defTabSz="915965" eaLnBrk="1" hangingPunct="1">
        <a:lnSpc>
          <a:spcPts val="3600"/>
        </a:lnSpc>
        <a:spcBef>
          <a:spcPts val="0"/>
        </a:spcBef>
        <a:spcAft>
          <a:spcPts val="0"/>
        </a:spcAft>
        <a:defRPr sz="3600" b="1">
          <a:solidFill>
            <a:srgbClr val="1D3569"/>
          </a:solidFill>
          <a:latin typeface="Arial Narrow"/>
        </a:defRPr>
      </a:lvl2pPr>
      <a:lvl3pPr algn="l" defTabSz="915965" eaLnBrk="1" hangingPunct="1">
        <a:lnSpc>
          <a:spcPts val="3600"/>
        </a:lnSpc>
        <a:spcBef>
          <a:spcPts val="0"/>
        </a:spcBef>
        <a:spcAft>
          <a:spcPts val="0"/>
        </a:spcAft>
        <a:defRPr sz="3600" b="1">
          <a:solidFill>
            <a:srgbClr val="1D3569"/>
          </a:solidFill>
          <a:latin typeface="Arial Narrow"/>
        </a:defRPr>
      </a:lvl3pPr>
      <a:lvl4pPr algn="l" defTabSz="915965" eaLnBrk="1" hangingPunct="1">
        <a:lnSpc>
          <a:spcPts val="3600"/>
        </a:lnSpc>
        <a:spcBef>
          <a:spcPts val="0"/>
        </a:spcBef>
        <a:spcAft>
          <a:spcPts val="0"/>
        </a:spcAft>
        <a:defRPr sz="3600" b="1">
          <a:solidFill>
            <a:srgbClr val="1D3569"/>
          </a:solidFill>
          <a:latin typeface="Arial Narrow"/>
        </a:defRPr>
      </a:lvl4pPr>
      <a:lvl5pPr algn="l" defTabSz="915965" eaLnBrk="1" hangingPunct="1">
        <a:lnSpc>
          <a:spcPts val="3600"/>
        </a:lnSpc>
        <a:spcBef>
          <a:spcPts val="0"/>
        </a:spcBef>
        <a:spcAft>
          <a:spcPts val="0"/>
        </a:spcAft>
        <a:defRPr sz="3600" b="1">
          <a:solidFill>
            <a:srgbClr val="1D3569"/>
          </a:solidFill>
          <a:latin typeface="Arial Narrow"/>
        </a:defRPr>
      </a:lvl5pPr>
      <a:lvl6pPr marL="457189" algn="l" defTabSz="915965" eaLnBrk="1" hangingPunct="1">
        <a:lnSpc>
          <a:spcPts val="3600"/>
        </a:lnSpc>
        <a:spcBef>
          <a:spcPts val="0"/>
        </a:spcBef>
        <a:spcAft>
          <a:spcPts val="0"/>
        </a:spcAft>
        <a:defRPr sz="3600" b="1">
          <a:solidFill>
            <a:srgbClr val="1D3569"/>
          </a:solidFill>
          <a:latin typeface="Arial Narrow"/>
        </a:defRPr>
      </a:lvl6pPr>
      <a:lvl7pPr marL="914378" algn="l" defTabSz="915965" eaLnBrk="1" hangingPunct="1">
        <a:lnSpc>
          <a:spcPts val="3600"/>
        </a:lnSpc>
        <a:spcBef>
          <a:spcPts val="0"/>
        </a:spcBef>
        <a:spcAft>
          <a:spcPts val="0"/>
        </a:spcAft>
        <a:defRPr sz="3600" b="1">
          <a:solidFill>
            <a:srgbClr val="1D3569"/>
          </a:solidFill>
          <a:latin typeface="Arial Narrow"/>
        </a:defRPr>
      </a:lvl7pPr>
      <a:lvl8pPr marL="1371566" algn="l" defTabSz="915965" eaLnBrk="1" hangingPunct="1">
        <a:lnSpc>
          <a:spcPts val="3600"/>
        </a:lnSpc>
        <a:spcBef>
          <a:spcPts val="0"/>
        </a:spcBef>
        <a:spcAft>
          <a:spcPts val="0"/>
        </a:spcAft>
        <a:defRPr sz="3600" b="1">
          <a:solidFill>
            <a:srgbClr val="1D3569"/>
          </a:solidFill>
          <a:latin typeface="Arial Narrow"/>
        </a:defRPr>
      </a:lvl8pPr>
      <a:lvl9pPr marL="1828754" algn="l" defTabSz="915965" eaLnBrk="1" hangingPunct="1">
        <a:lnSpc>
          <a:spcPts val="3600"/>
        </a:lnSpc>
        <a:spcBef>
          <a:spcPts val="0"/>
        </a:spcBef>
        <a:spcAft>
          <a:spcPts val="0"/>
        </a:spcAft>
        <a:defRPr sz="3600" b="1">
          <a:solidFill>
            <a:srgbClr val="1D3569"/>
          </a:solidFill>
          <a:latin typeface="Arial Narrow"/>
        </a:defRPr>
      </a:lvl9pPr>
    </p:titleStyle>
    <p:bodyStyle>
      <a:lvl1pPr algn="l" defTabSz="915965" eaLnBrk="1" hangingPunct="1">
        <a:lnSpc>
          <a:spcPct val="100000"/>
        </a:lnSpc>
        <a:spcBef>
          <a:spcPts val="600"/>
        </a:spcBef>
        <a:spcAft>
          <a:spcPts val="0"/>
        </a:spcAft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82558" indent="-182558" algn="l" defTabSz="915965" eaLnBrk="1" hangingPunct="1">
        <a:lnSpc>
          <a:spcPct val="100000"/>
        </a:lnSpc>
        <a:spcBef>
          <a:spcPts val="600"/>
        </a:spcBef>
        <a:spcAft>
          <a:spcPts val="0"/>
        </a:spcAft>
        <a:buClr>
          <a:srgbClr val="EF7F01"/>
        </a:buClr>
        <a:buSzPct val="80000"/>
        <a:buFont typeface="Arial"/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2pPr>
      <a:lvl3pPr marL="361941" marR="0" indent="-180971" algn="l" defTabSz="915965" eaLnBrk="1" hangingPunct="1">
        <a:lnSpc>
          <a:spcPct val="100000"/>
        </a:lnSpc>
        <a:spcBef>
          <a:spcPts val="600"/>
        </a:spcBef>
        <a:spcAft>
          <a:spcPts val="0"/>
        </a:spcAft>
        <a:buClr>
          <a:srgbClr val="EF7F01"/>
        </a:buClr>
        <a:buSzPct val="80000"/>
        <a:buFont typeface="Symbol" panose="05050102010706020507" pitchFamily="18" charset="2"/>
        <a:buChar char="-"/>
        <a:defRPr sz="2000" b="0">
          <a:solidFill>
            <a:schemeClr val="tx1"/>
          </a:solidFill>
          <a:latin typeface="+mn-lt"/>
          <a:ea typeface="+mn-ea"/>
          <a:cs typeface="+mn-cs"/>
        </a:defRPr>
      </a:lvl3pPr>
      <a:lvl4pPr marL="546086" indent="-179384" algn="l" defTabSz="915965" eaLnBrk="1" hangingPunct="1">
        <a:lnSpc>
          <a:spcPct val="100000"/>
        </a:lnSpc>
        <a:spcBef>
          <a:spcPts val="600"/>
        </a:spcBef>
        <a:spcAft>
          <a:spcPts val="0"/>
        </a:spcAft>
        <a:buClr>
          <a:srgbClr val="EF7F01"/>
        </a:buClr>
        <a:buSzPct val="80000"/>
        <a:buFont typeface="Arial Narrow"/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4pPr>
      <a:lvl5pPr marL="712770" marR="0" indent="-165096" algn="l" defTabSz="915965" eaLnBrk="1" hangingPunct="1">
        <a:lnSpc>
          <a:spcPct val="100000"/>
        </a:lnSpc>
        <a:spcBef>
          <a:spcPts val="600"/>
        </a:spcBef>
        <a:spcAft>
          <a:spcPts val="0"/>
        </a:spcAft>
        <a:buClr>
          <a:srgbClr val="EF7F01"/>
        </a:buClr>
        <a:buSzPct val="80000"/>
        <a:buFont typeface="Symbol" panose="05050102010706020507" pitchFamily="18" charset="2"/>
        <a:buChar char="-"/>
        <a:defRPr sz="2000" b="0">
          <a:solidFill>
            <a:schemeClr val="tx1"/>
          </a:solidFill>
          <a:latin typeface="+mn-lt"/>
          <a:ea typeface="+mn-ea"/>
          <a:cs typeface="+mn-cs"/>
        </a:defRPr>
      </a:lvl5pPr>
      <a:lvl6pPr marL="893741" indent="-179384" algn="l" defTabSz="915965" eaLnBrk="1" hangingPunct="1">
        <a:lnSpc>
          <a:spcPct val="100000"/>
        </a:lnSpc>
        <a:spcBef>
          <a:spcPts val="600"/>
        </a:spcBef>
        <a:spcAft>
          <a:spcPts val="0"/>
        </a:spcAft>
        <a:buClr>
          <a:srgbClr val="EF7F01"/>
        </a:buClr>
        <a:buSzPct val="120000"/>
        <a:buFont typeface="Arial Narrow"/>
        <a:buChar char="•"/>
        <a:defRPr sz="1800" b="1">
          <a:solidFill>
            <a:srgbClr val="1D3569"/>
          </a:solidFill>
          <a:latin typeface="+mn-lt"/>
          <a:ea typeface="+mn-ea"/>
          <a:cs typeface="+mn-cs"/>
        </a:defRPr>
      </a:lvl6pPr>
      <a:lvl7pPr marL="1076298" indent="-180971" algn="l" defTabSz="915965" eaLnBrk="1" hangingPunct="1">
        <a:lnSpc>
          <a:spcPct val="100000"/>
        </a:lnSpc>
        <a:spcBef>
          <a:spcPts val="600"/>
        </a:spcBef>
        <a:spcAft>
          <a:spcPts val="0"/>
        </a:spcAft>
        <a:buClr>
          <a:srgbClr val="EF7F01"/>
        </a:buClr>
        <a:buSzPct val="120000"/>
        <a:buFont typeface="Arial Narrow"/>
        <a:buChar char="•"/>
        <a:defRPr sz="1800" b="1">
          <a:solidFill>
            <a:srgbClr val="1D3569"/>
          </a:solidFill>
          <a:latin typeface="+mn-lt"/>
          <a:ea typeface="+mn-ea"/>
          <a:cs typeface="+mn-cs"/>
        </a:defRPr>
      </a:lvl7pPr>
      <a:lvl8pPr marL="1255682" indent="-179384" algn="l" defTabSz="915965" eaLnBrk="1" hangingPunct="1">
        <a:lnSpc>
          <a:spcPct val="100000"/>
        </a:lnSpc>
        <a:spcBef>
          <a:spcPts val="600"/>
        </a:spcBef>
        <a:spcAft>
          <a:spcPts val="0"/>
        </a:spcAft>
        <a:buClr>
          <a:srgbClr val="EF7F01"/>
        </a:buClr>
        <a:buSzPct val="120000"/>
        <a:buFont typeface="Arial Narrow"/>
        <a:buChar char="•"/>
        <a:defRPr sz="1800" b="1">
          <a:solidFill>
            <a:srgbClr val="1D3569"/>
          </a:solidFill>
          <a:latin typeface="+mn-lt"/>
          <a:ea typeface="+mn-ea"/>
          <a:cs typeface="+mn-cs"/>
        </a:defRPr>
      </a:lvl8pPr>
      <a:lvl9pPr marL="2179583" indent="-165096" algn="l" defTabSz="915965" eaLnBrk="1" hangingPunct="1">
        <a:lnSpc>
          <a:spcPct val="95000"/>
        </a:lnSpc>
        <a:spcBef>
          <a:spcPts val="0"/>
        </a:spcBef>
        <a:spcAft>
          <a:spcPts val="0"/>
        </a:spcAft>
        <a:buClr>
          <a:srgbClr val="1D3569"/>
        </a:buClr>
        <a:buSzPct val="110000"/>
        <a:buFont typeface="Arial Narrow"/>
        <a:buChar char="•"/>
        <a:defRPr sz="1600">
          <a:solidFill>
            <a:srgbClr val="1D3569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3422" y="4408363"/>
            <a:ext cx="1194149" cy="3892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303" y="369064"/>
            <a:ext cx="7268845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0942" y="1142555"/>
            <a:ext cx="45389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48701" y="4633437"/>
            <a:ext cx="226059" cy="7372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99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84988">
              <a:spcBef>
                <a:spcPts val="75"/>
              </a:spcBef>
            </a:pPr>
            <a:fld id="{81D60167-4931-47E6-BA6A-407CBD079E47}" type="slidenum">
              <a:rPr lang="de-DE" spc="15" smtClean="0"/>
              <a:pPr marL="84988">
                <a:spcBef>
                  <a:spcPts val="75"/>
                </a:spcBef>
              </a:pPr>
              <a:t>‹Nr.›</a:t>
            </a:fld>
            <a:endParaRPr lang="de-DE" spc="15" dirty="0"/>
          </a:p>
        </p:txBody>
      </p:sp>
    </p:spTree>
    <p:extLst>
      <p:ext uri="{BB962C8B-B14F-4D97-AF65-F5344CB8AC3E}">
        <p14:creationId xmlns:p14="http://schemas.microsoft.com/office/powerpoint/2010/main" val="349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3BAD5485-9532-48F5-BAEC-D96B62DD4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 b="5668"/>
          <a:stretch/>
        </p:blipFill>
        <p:spPr>
          <a:xfrm>
            <a:off x="0" y="-18661"/>
            <a:ext cx="9144000" cy="38331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22C5608-B404-41BF-896C-5526DDC8FF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1" y="3833100"/>
            <a:ext cx="1284192" cy="13104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8EE9BD4-703C-4D84-AB02-36C38850FC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35" y="3948300"/>
            <a:ext cx="235852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95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B9724C-B767-482E-3917-2A308020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F1FDFF-1B8F-EB35-3269-D4768762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ADFC-Fahrradklima-Test 2024 | Auszeichnung und Fachveranstaltung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44E8B1-1A58-7D1E-D53A-A860EFEA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F6F2-AC42-CA45-88C5-35703DDC5B70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Untertitel 6"/>
          <p:cNvSpPr txBox="1">
            <a:spLocks/>
          </p:cNvSpPr>
          <p:nvPr/>
        </p:nvSpPr>
        <p:spPr>
          <a:xfrm>
            <a:off x="755999" y="1852706"/>
            <a:ext cx="5398367" cy="2946400"/>
          </a:xfrm>
          <a:prstGeom prst="rect">
            <a:avLst/>
          </a:prstGeom>
        </p:spPr>
        <p:txBody>
          <a:bodyPr lIns="0" rtlCol="0">
            <a:noAutofit/>
          </a:bodyPr>
          <a:lstStyle>
            <a:lvl1pPr algn="l" defTabSz="91596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58" indent="-182558" algn="l" defTabSz="91596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7F01"/>
              </a:buClr>
              <a:buSzPct val="80000"/>
              <a:buFont typeface="Arial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41" marR="0" indent="-180971" algn="l" defTabSz="91596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7F01"/>
              </a:buClr>
              <a:buSzPct val="80000"/>
              <a:buFont typeface="Symbol" panose="05050102010706020507" pitchFamily="18" charset="2"/>
              <a:buChar char="-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6086" indent="-179384" algn="l" defTabSz="91596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7F01"/>
              </a:buClr>
              <a:buSzPct val="80000"/>
              <a:buFont typeface="Arial Narrow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70" marR="0" indent="-165096" algn="l" defTabSz="91596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7F01"/>
              </a:buClr>
              <a:buSzPct val="80000"/>
              <a:buFont typeface="Symbol" panose="05050102010706020507" pitchFamily="18" charset="2"/>
              <a:buChar char="-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3741" indent="-179384" algn="l" defTabSz="91596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7F01"/>
              </a:buClr>
              <a:buSzPct val="120000"/>
              <a:buFont typeface="Arial Narrow"/>
              <a:buChar char="•"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6pPr>
            <a:lvl7pPr marL="1076298" indent="-180971" algn="l" defTabSz="91596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7F01"/>
              </a:buClr>
              <a:buSzPct val="120000"/>
              <a:buFont typeface="Arial Narrow"/>
              <a:buChar char="•"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7pPr>
            <a:lvl8pPr marL="1255682" indent="-179384" algn="l" defTabSz="91596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7F01"/>
              </a:buClr>
              <a:buSzPct val="120000"/>
              <a:buFont typeface="Arial Narrow"/>
              <a:buChar char="•"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8pPr>
            <a:lvl9pPr marL="2179583" indent="-165096" algn="l" defTabSz="915965" eaLnBrk="1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D3569"/>
              </a:buClr>
              <a:buSzPct val="110000"/>
              <a:buFont typeface="Arial Narrow"/>
              <a:buChar char="•"/>
              <a:defRPr sz="1600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de-DE" kern="0" dirty="0">
                <a:solidFill>
                  <a:srgbClr val="EE7F00"/>
                </a:solidFill>
                <a:latin typeface="Branding Medium" panose="00000600000000000000" pitchFamily="50" charset="0"/>
              </a:rPr>
              <a:t> </a:t>
            </a:r>
            <a:endParaRPr lang="de-DE" b="1" kern="0" dirty="0">
              <a:solidFill>
                <a:srgbClr val="EE7F00"/>
              </a:solidFill>
              <a:latin typeface="Branding Medium" panose="00000600000000000000" pitchFamily="50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D0F35A6-B4A6-B4FA-B2C9-DBBBC2E968F2}"/>
              </a:ext>
            </a:extLst>
          </p:cNvPr>
          <p:cNvSpPr txBox="1">
            <a:spLocks/>
          </p:cNvSpPr>
          <p:nvPr/>
        </p:nvSpPr>
        <p:spPr>
          <a:xfrm>
            <a:off x="363809" y="176849"/>
            <a:ext cx="7632700" cy="604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tx1"/>
                </a:solidFill>
                <a:latin typeface="Branding Semilight"/>
                <a:ea typeface="+mj-ea"/>
                <a:cs typeface="+mj-cs"/>
              </a:defRPr>
            </a:lvl1pPr>
            <a:lvl2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2pPr>
            <a:lvl3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3pPr>
            <a:lvl4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4pPr>
            <a:lvl5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5pPr>
            <a:lvl6pPr marL="457189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6pPr>
            <a:lvl7pPr marL="914378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7pPr>
            <a:lvl8pPr marL="1371566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8pPr>
            <a:lvl9pPr marL="1828754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9pPr>
          </a:lstStyle>
          <a:p>
            <a:r>
              <a:rPr lang="de-DE" dirty="0">
                <a:solidFill>
                  <a:srgbClr val="004B7C"/>
                </a:solidFill>
              </a:rPr>
              <a:t>Das Miteinander im Verkehr</a:t>
            </a:r>
          </a:p>
          <a:p>
            <a:r>
              <a:rPr lang="de-DE" kern="0" dirty="0">
                <a:solidFill>
                  <a:srgbClr val="004B7C"/>
                </a:solidFill>
              </a:rPr>
              <a:t>ist eine große Herausforderung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79D271EC-F286-457A-B788-208B1FAC1ADA}"/>
              </a:ext>
            </a:extLst>
          </p:cNvPr>
          <p:cNvSpPr txBox="1">
            <a:spLocks/>
          </p:cNvSpPr>
          <p:nvPr/>
        </p:nvSpPr>
        <p:spPr>
          <a:xfrm>
            <a:off x="755651" y="1624519"/>
            <a:ext cx="7632700" cy="28156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defTabSz="91596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58" indent="-182558" algn="l" defTabSz="91596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7F01"/>
              </a:buClr>
              <a:buSzPct val="80000"/>
              <a:buFont typeface="Arial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41" marR="0" indent="-180971" algn="l" defTabSz="91596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7F01"/>
              </a:buClr>
              <a:buSzPct val="80000"/>
              <a:buFont typeface="Symbol" panose="05050102010706020507" pitchFamily="18" charset="2"/>
              <a:buChar char="-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6086" indent="-179384" algn="l" defTabSz="91596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7F01"/>
              </a:buClr>
              <a:buSzPct val="80000"/>
              <a:buFont typeface="Arial Narrow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70" marR="0" indent="-165096" algn="l" defTabSz="91596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7F01"/>
              </a:buClr>
              <a:buSzPct val="80000"/>
              <a:buFont typeface="Symbol" panose="05050102010706020507" pitchFamily="18" charset="2"/>
              <a:buChar char="-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3741" indent="-179384" algn="l" defTabSz="91596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7F01"/>
              </a:buClr>
              <a:buSzPct val="120000"/>
              <a:buFont typeface="Arial Narrow"/>
              <a:buChar char="•"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6pPr>
            <a:lvl7pPr marL="1076298" indent="-180971" algn="l" defTabSz="91596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7F01"/>
              </a:buClr>
              <a:buSzPct val="120000"/>
              <a:buFont typeface="Arial Narrow"/>
              <a:buChar char="•"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7pPr>
            <a:lvl8pPr marL="1255682" indent="-179384" algn="l" defTabSz="91596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7F01"/>
              </a:buClr>
              <a:buSzPct val="120000"/>
              <a:buFont typeface="Arial Narrow"/>
              <a:buChar char="•"/>
              <a:defRPr sz="1800" b="1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8pPr>
            <a:lvl9pPr marL="2179583" indent="-165096" algn="l" defTabSz="915965" eaLnBrk="1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D3569"/>
              </a:buClr>
              <a:buSzPct val="110000"/>
              <a:buFont typeface="Arial Narrow"/>
              <a:buChar char="•"/>
              <a:defRPr sz="1600">
                <a:solidFill>
                  <a:srgbClr val="1D356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EE7F00"/>
              </a:buClr>
              <a:buFont typeface="Arial" panose="020B0604020202020204" pitchFamily="34" charset="0"/>
              <a:buChar char="•"/>
            </a:pPr>
            <a:r>
              <a:rPr lang="de-DE" sz="1800" b="1" kern="0" dirty="0">
                <a:solidFill>
                  <a:srgbClr val="004B7C"/>
                </a:solidFill>
              </a:rPr>
              <a:t>Konflikte zwischen </a:t>
            </a:r>
            <a:r>
              <a:rPr lang="de-DE" sz="1800" b="1" kern="0" dirty="0" err="1">
                <a:solidFill>
                  <a:srgbClr val="004B7C"/>
                </a:solidFill>
              </a:rPr>
              <a:t>Radfahrer:innen</a:t>
            </a:r>
            <a:r>
              <a:rPr lang="de-DE" sz="1800" b="1" kern="0" dirty="0">
                <a:solidFill>
                  <a:srgbClr val="004B7C"/>
                </a:solidFill>
              </a:rPr>
              <a:t> </a:t>
            </a:r>
            <a:r>
              <a:rPr lang="de-DE" sz="1800" kern="0" dirty="0"/>
              <a:t>–  Bewertungsnote</a:t>
            </a:r>
            <a:r>
              <a:rPr lang="de-DE" sz="1800" kern="0" dirty="0">
                <a:solidFill>
                  <a:srgbClr val="004B7C"/>
                </a:solidFill>
              </a:rPr>
              <a:t> 3,0</a:t>
            </a:r>
          </a:p>
          <a:p>
            <a:pPr marL="342900" indent="-342900">
              <a:buClr>
                <a:srgbClr val="EE7F00"/>
              </a:buClr>
              <a:buFont typeface="Arial" panose="020B0604020202020204" pitchFamily="34" charset="0"/>
              <a:buChar char="•"/>
            </a:pPr>
            <a:r>
              <a:rPr lang="de-DE" sz="1800" b="1" kern="0" dirty="0">
                <a:solidFill>
                  <a:srgbClr val="004B7C"/>
                </a:solidFill>
              </a:rPr>
              <a:t>Verhalten der </a:t>
            </a:r>
            <a:r>
              <a:rPr lang="de-DE" sz="1800" b="1" kern="0" dirty="0" err="1">
                <a:solidFill>
                  <a:srgbClr val="004B7C"/>
                </a:solidFill>
              </a:rPr>
              <a:t>Verkehrsteilnehmer:innen</a:t>
            </a:r>
            <a:r>
              <a:rPr lang="de-DE" sz="1800" b="1" kern="0" dirty="0">
                <a:solidFill>
                  <a:srgbClr val="004B7C"/>
                </a:solidFill>
              </a:rPr>
              <a:t> </a:t>
            </a:r>
            <a:r>
              <a:rPr lang="de-DE" sz="1800" b="1" kern="0" dirty="0"/>
              <a:t> </a:t>
            </a:r>
            <a:r>
              <a:rPr lang="de-DE" sz="1800" kern="0" dirty="0"/>
              <a:t>–  Bewertungsnote </a:t>
            </a:r>
            <a:r>
              <a:rPr lang="de-DE" sz="1800" kern="0" dirty="0">
                <a:solidFill>
                  <a:srgbClr val="004B7C"/>
                </a:solidFill>
              </a:rPr>
              <a:t>4,1</a:t>
            </a:r>
          </a:p>
          <a:p>
            <a:pPr marL="342900" indent="-342900">
              <a:buClr>
                <a:srgbClr val="EE7F00"/>
              </a:buClr>
              <a:buFont typeface="Arial" panose="020B0604020202020204" pitchFamily="34" charset="0"/>
              <a:buChar char="•"/>
            </a:pPr>
            <a:r>
              <a:rPr lang="de-DE" sz="1800" b="1" kern="0" dirty="0">
                <a:solidFill>
                  <a:srgbClr val="004B7C"/>
                </a:solidFill>
              </a:rPr>
              <a:t>Handeln für „Vision Zero“</a:t>
            </a:r>
            <a:r>
              <a:rPr lang="de-DE" sz="1800" b="1" kern="0" dirty="0"/>
              <a:t>–  </a:t>
            </a:r>
            <a:r>
              <a:rPr lang="de-DE" sz="1800" kern="0" dirty="0"/>
              <a:t>Bewertungsnote</a:t>
            </a:r>
            <a:r>
              <a:rPr lang="de-DE" sz="1800" kern="0" dirty="0">
                <a:solidFill>
                  <a:srgbClr val="004B7C"/>
                </a:solidFill>
              </a:rPr>
              <a:t> 4,2</a:t>
            </a:r>
          </a:p>
          <a:p>
            <a:pPr marL="342900" indent="-342900">
              <a:buClr>
                <a:srgbClr val="EE7F00"/>
              </a:buClr>
              <a:buFont typeface="Arial" panose="020B0604020202020204" pitchFamily="34" charset="0"/>
              <a:buChar char="•"/>
            </a:pPr>
            <a:r>
              <a:rPr lang="de-DE" sz="1800" b="1" kern="0" dirty="0">
                <a:solidFill>
                  <a:srgbClr val="004B7C"/>
                </a:solidFill>
              </a:rPr>
              <a:t>Werbung für Miteinander im Verkehr </a:t>
            </a:r>
            <a:r>
              <a:rPr lang="de-DE" sz="1800" kern="0" dirty="0"/>
              <a:t>–  Bewertungsnote</a:t>
            </a:r>
            <a:r>
              <a:rPr lang="de-DE" sz="1800" kern="0" dirty="0">
                <a:solidFill>
                  <a:srgbClr val="004B7C"/>
                </a:solidFill>
              </a:rPr>
              <a:t> 4,3</a:t>
            </a:r>
          </a:p>
          <a:p>
            <a:pPr marL="342900" indent="-342900">
              <a:buClr>
                <a:srgbClr val="EE7F00"/>
              </a:buClr>
              <a:buFont typeface="Arial" panose="020B0604020202020204" pitchFamily="34" charset="0"/>
              <a:buChar char="•"/>
            </a:pPr>
            <a:r>
              <a:rPr lang="de-DE" sz="1800" b="1" kern="0" dirty="0">
                <a:solidFill>
                  <a:srgbClr val="004B7C"/>
                </a:solidFill>
              </a:rPr>
              <a:t>Überholabstand</a:t>
            </a:r>
            <a:r>
              <a:rPr lang="de-DE" sz="1800" kern="0" dirty="0">
                <a:solidFill>
                  <a:srgbClr val="004B7C"/>
                </a:solidFill>
              </a:rPr>
              <a:t> </a:t>
            </a:r>
            <a:r>
              <a:rPr lang="de-DE" sz="1800" kern="0" dirty="0"/>
              <a:t>–  Bewertungsnote</a:t>
            </a:r>
            <a:r>
              <a:rPr lang="de-DE" sz="1800" kern="0" dirty="0">
                <a:solidFill>
                  <a:srgbClr val="004B7C"/>
                </a:solidFill>
              </a:rPr>
              <a:t> 4,6</a:t>
            </a:r>
          </a:p>
        </p:txBody>
      </p:sp>
    </p:spTree>
    <p:extLst>
      <p:ext uri="{BB962C8B-B14F-4D97-AF65-F5344CB8AC3E}">
        <p14:creationId xmlns:p14="http://schemas.microsoft.com/office/powerpoint/2010/main" val="1225896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ADFC-Fahrradklima-Test 2024 | Auszeichnung und Fachveranstaltung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1B67ED-B1F9-47A8-A915-8AA62DD0FD5C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D0F35A6-B4A6-B4FA-B2C9-DBBBC2E968F2}"/>
              </a:ext>
            </a:extLst>
          </p:cNvPr>
          <p:cNvSpPr txBox="1">
            <a:spLocks/>
          </p:cNvSpPr>
          <p:nvPr/>
        </p:nvSpPr>
        <p:spPr>
          <a:xfrm>
            <a:off x="425303" y="1502375"/>
            <a:ext cx="8442251" cy="16803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tx1"/>
                </a:solidFill>
                <a:latin typeface="Branding Semilight"/>
                <a:ea typeface="+mj-ea"/>
                <a:cs typeface="+mj-cs"/>
              </a:defRPr>
            </a:lvl1pPr>
            <a:lvl2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2pPr>
            <a:lvl3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3pPr>
            <a:lvl4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4pPr>
            <a:lvl5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5pPr>
            <a:lvl6pPr marL="457189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6pPr>
            <a:lvl7pPr marL="914378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7pPr>
            <a:lvl8pPr marL="1371566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8pPr>
            <a:lvl9pPr marL="1828754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4800" dirty="0">
                <a:solidFill>
                  <a:schemeClr val="bg1"/>
                </a:solidFill>
                <a:latin typeface="Trincha" pitchFamily="2" charset="0"/>
              </a:rPr>
              <a:t>Gute Infrastruktur fördert </a:t>
            </a:r>
            <a:br>
              <a:rPr lang="de-DE" sz="4800" dirty="0">
                <a:solidFill>
                  <a:schemeClr val="bg1"/>
                </a:solidFill>
                <a:latin typeface="Trincha" pitchFamily="2" charset="0"/>
              </a:rPr>
            </a:br>
            <a:r>
              <a:rPr lang="de-DE" sz="4800" dirty="0">
                <a:solidFill>
                  <a:schemeClr val="bg1"/>
                </a:solidFill>
                <a:latin typeface="Trincha" pitchFamily="2" charset="0"/>
              </a:rPr>
              <a:t>Gutes Miteinander!</a:t>
            </a:r>
            <a:endParaRPr lang="de-DE" sz="4800" kern="0" dirty="0">
              <a:solidFill>
                <a:schemeClr val="bg1"/>
              </a:solidFill>
              <a:latin typeface="Trinch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1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B9724C-B767-482E-3917-2A3080209D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F1FDFF-1B8F-EB35-3269-D4768762C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ADFC-Fahrradklima-Test 2024 | Auszeichnung und Fachveranstaltung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44E8B1-1A58-7D1E-D53A-A860EFEAE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1F6F2-AC42-CA45-88C5-35703DDC5B70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" b="8217"/>
          <a:stretch/>
        </p:blipFill>
        <p:spPr>
          <a:xfrm>
            <a:off x="0" y="0"/>
            <a:ext cx="9144000" cy="46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4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3BAD5485-9532-48F5-BAEC-D96B62DD4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 b="5668"/>
          <a:stretch/>
        </p:blipFill>
        <p:spPr>
          <a:xfrm>
            <a:off x="0" y="0"/>
            <a:ext cx="9144000" cy="38331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22C5608-B404-41BF-896C-5526DDC8FF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1" y="3833100"/>
            <a:ext cx="1284192" cy="13104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8EE9BD4-703C-4D84-AB02-36C38850FC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35" y="3948300"/>
            <a:ext cx="235852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9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11F747-F3C0-414C-87F4-D3D8C412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E8BB64-95FF-4E3F-837C-AC0BC6B2E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r>
              <a:rPr lang="de-DE" kern="0" dirty="0">
                <a:solidFill>
                  <a:srgbClr val="FFFFFF"/>
                </a:solidFill>
              </a:rPr>
              <a:t>ADFC-Fahrradklima-Test 2024 | Auszeichnung und Fachveranstaltung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783B15-0415-4D8B-9AF3-E714E3FE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7ED-B1F9-47A8-A915-8AA62DD0FD5C}" type="slidenum">
              <a:rPr lang="de-DE" smtClean="0"/>
              <a:t>2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A1026D5-5F31-4991-9568-43B1E5DC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699" y="998034"/>
            <a:ext cx="7632700" cy="3502936"/>
          </a:xfrm>
        </p:spPr>
        <p:txBody>
          <a:bodyPr/>
          <a:lstStyle/>
          <a:p>
            <a:pPr marL="342900" indent="-342900">
              <a:buClr>
                <a:srgbClr val="ED6C77"/>
              </a:buClr>
              <a:buFont typeface="Arial" panose="020B0604020202020204" pitchFamily="34" charset="0"/>
              <a:buChar char="•"/>
            </a:pPr>
            <a:r>
              <a:rPr lang="de-DE" dirty="0"/>
              <a:t>Alle zwei Jahre mit Unterstützung des BMV – 11. Durchgang</a:t>
            </a:r>
          </a:p>
          <a:p>
            <a:pPr>
              <a:buClr>
                <a:srgbClr val="ED6C77"/>
              </a:buClr>
              <a:buFont typeface="Arial" panose="020B0604020202020204" pitchFamily="34" charset="0"/>
              <a:buChar char="•"/>
            </a:pPr>
            <a:r>
              <a:rPr lang="de-DE" dirty="0"/>
              <a:t>Online-Umfrage im Herbst 2024</a:t>
            </a:r>
          </a:p>
          <a:p>
            <a:pPr>
              <a:buClr>
                <a:srgbClr val="ED6C77"/>
              </a:buClr>
              <a:buFont typeface="Arial" panose="020B0604020202020204" pitchFamily="34" charset="0"/>
              <a:buChar char="•"/>
            </a:pPr>
            <a:r>
              <a:rPr lang="de-DE" dirty="0"/>
              <a:t>213.000 Teilnehmende</a:t>
            </a:r>
          </a:p>
          <a:p>
            <a:pPr>
              <a:buClr>
                <a:srgbClr val="ED6C77"/>
              </a:buClr>
              <a:buFont typeface="Arial" panose="020B0604020202020204" pitchFamily="34" charset="0"/>
              <a:buChar char="•"/>
            </a:pPr>
            <a:r>
              <a:rPr lang="de-DE" dirty="0"/>
              <a:t>21 % Mitglieder im ADFC</a:t>
            </a:r>
          </a:p>
          <a:p>
            <a:pPr>
              <a:buClr>
                <a:srgbClr val="ED6C77"/>
              </a:buClr>
              <a:buFont typeface="Arial" panose="020B0604020202020204" pitchFamily="34" charset="0"/>
              <a:buChar char="•"/>
            </a:pPr>
            <a:r>
              <a:rPr lang="de-DE" dirty="0"/>
              <a:t>90% nutzen Rad und Auto</a:t>
            </a:r>
          </a:p>
          <a:p>
            <a:pPr>
              <a:buClr>
                <a:srgbClr val="ED6C77"/>
              </a:buClr>
              <a:buFont typeface="Arial" panose="020B0604020202020204" pitchFamily="34" charset="0"/>
              <a:buChar char="•"/>
            </a:pPr>
            <a:r>
              <a:rPr lang="de-DE" dirty="0"/>
              <a:t>1.047 Orte in der Wertung</a:t>
            </a:r>
          </a:p>
          <a:p>
            <a:pPr>
              <a:buClr>
                <a:srgbClr val="ED6C77"/>
              </a:buClr>
              <a:buFont typeface="Arial" panose="020B0604020202020204" pitchFamily="34" charset="0"/>
              <a:buChar char="•"/>
            </a:pPr>
            <a:r>
              <a:rPr lang="de-DE" dirty="0"/>
              <a:t>Nicht repräsentativ, aber aussagekräftig</a:t>
            </a:r>
          </a:p>
          <a:p>
            <a:pPr marL="342900" indent="-342900">
              <a:buClr>
                <a:srgbClr val="ED6C77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B7C"/>
                </a:solidFill>
              </a:rPr>
              <a:t>Sonderthema „Miteinander im Verkehr“</a:t>
            </a:r>
          </a:p>
          <a:p>
            <a:pPr marL="342900" indent="-342900">
              <a:buClr>
                <a:srgbClr val="ED6C77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4B7C"/>
                </a:solidFill>
              </a:rPr>
              <a:t>Die ADFC-Kommunalbefragung</a:t>
            </a:r>
          </a:p>
          <a:p>
            <a:pPr>
              <a:buClr>
                <a:srgbClr val="ED6C77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Clr>
                <a:srgbClr val="ED6C77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Clr>
                <a:srgbClr val="ED6C77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Clr>
                <a:srgbClr val="ED6C77"/>
              </a:buCl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1D91250-E2C2-48FE-A9E4-E6A896B8B058}"/>
              </a:ext>
            </a:extLst>
          </p:cNvPr>
          <p:cNvSpPr txBox="1"/>
          <p:nvPr/>
        </p:nvSpPr>
        <p:spPr>
          <a:xfrm>
            <a:off x="7087534" y="2165341"/>
            <a:ext cx="115999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  <a:latin typeface="Branding Semilight" panose="00000500000000000000" pitchFamily="50" charset="0"/>
              </a:rPr>
              <a:t>Der Zufriedenheits-index der Radfahrenden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D0F35A6-B4A6-B4FA-B2C9-DBBBC2E968F2}"/>
              </a:ext>
            </a:extLst>
          </p:cNvPr>
          <p:cNvSpPr txBox="1">
            <a:spLocks/>
          </p:cNvSpPr>
          <p:nvPr/>
        </p:nvSpPr>
        <p:spPr>
          <a:xfrm>
            <a:off x="363809" y="293965"/>
            <a:ext cx="7632700" cy="604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tx1"/>
                </a:solidFill>
                <a:latin typeface="Branding Semilight"/>
                <a:ea typeface="+mj-ea"/>
                <a:cs typeface="+mj-cs"/>
              </a:defRPr>
            </a:lvl1pPr>
            <a:lvl2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2pPr>
            <a:lvl3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3pPr>
            <a:lvl4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4pPr>
            <a:lvl5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5pPr>
            <a:lvl6pPr marL="457189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6pPr>
            <a:lvl7pPr marL="914378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7pPr>
            <a:lvl8pPr marL="1371566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8pPr>
            <a:lvl9pPr marL="1828754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9pPr>
          </a:lstStyle>
          <a:p>
            <a:r>
              <a:rPr lang="de-DE" kern="0" dirty="0">
                <a:solidFill>
                  <a:srgbClr val="004B7C"/>
                </a:solidFill>
              </a:rPr>
              <a:t>#FKT24 im Überblick</a:t>
            </a:r>
          </a:p>
        </p:txBody>
      </p:sp>
    </p:spTree>
    <p:extLst>
      <p:ext uri="{BB962C8B-B14F-4D97-AF65-F5344CB8AC3E}">
        <p14:creationId xmlns:p14="http://schemas.microsoft.com/office/powerpoint/2010/main" val="389952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4A9E185-6DBD-AC51-AF05-C995D689EF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B358216-8499-25F9-DB59-ABA4489D9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ADFC-Fahrradklima-Test 2024 | Auszeichnung und Fachveranstaltung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08570B0-7012-1D35-29A7-986D93F62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1B67ED-B1F9-47A8-A915-8AA62DD0FD5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D0F35A6-B4A6-B4FA-B2C9-DBBBC2E968F2}"/>
              </a:ext>
            </a:extLst>
          </p:cNvPr>
          <p:cNvSpPr txBox="1">
            <a:spLocks/>
          </p:cNvSpPr>
          <p:nvPr/>
        </p:nvSpPr>
        <p:spPr>
          <a:xfrm>
            <a:off x="363809" y="304437"/>
            <a:ext cx="7632700" cy="604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tx1"/>
                </a:solidFill>
                <a:latin typeface="Branding Semilight"/>
                <a:ea typeface="+mj-ea"/>
                <a:cs typeface="+mj-cs"/>
              </a:defRPr>
            </a:lvl1pPr>
            <a:lvl2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2pPr>
            <a:lvl3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3pPr>
            <a:lvl4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4pPr>
            <a:lvl5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5pPr>
            <a:lvl6pPr marL="457189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6pPr>
            <a:lvl7pPr marL="914378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7pPr>
            <a:lvl8pPr marL="1371566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8pPr>
            <a:lvl9pPr marL="1828754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Fahrradklima ganz leicht verbessert</a:t>
            </a:r>
            <a:endParaRPr lang="de-DE" kern="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87" y="1728205"/>
            <a:ext cx="7159767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7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4A9E185-6DBD-AC51-AF05-C995D689EF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B358216-8499-25F9-DB59-ABA4489D9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ADFC-Fahrradklima-Test 2024 | Auszeichnung und Fachveranstaltung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08570B0-7012-1D35-29A7-986D93F62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1B67ED-B1F9-47A8-A915-8AA62DD0FD5C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D0F35A6-B4A6-B4FA-B2C9-DBBBC2E968F2}"/>
              </a:ext>
            </a:extLst>
          </p:cNvPr>
          <p:cNvSpPr txBox="1">
            <a:spLocks/>
          </p:cNvSpPr>
          <p:nvPr/>
        </p:nvSpPr>
        <p:spPr>
          <a:xfrm>
            <a:off x="363809" y="176849"/>
            <a:ext cx="7632700" cy="604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tx1"/>
                </a:solidFill>
                <a:latin typeface="Branding Semilight"/>
                <a:ea typeface="+mj-ea"/>
                <a:cs typeface="+mj-cs"/>
              </a:defRPr>
            </a:lvl1pPr>
            <a:lvl2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2pPr>
            <a:lvl3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3pPr>
            <a:lvl4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4pPr>
            <a:lvl5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5pPr>
            <a:lvl6pPr marL="457189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6pPr>
            <a:lvl7pPr marL="914378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7pPr>
            <a:lvl8pPr marL="1371566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8pPr>
            <a:lvl9pPr marL="1828754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Erfreuliche Entwicklung:</a:t>
            </a:r>
          </a:p>
          <a:p>
            <a:r>
              <a:rPr lang="de-DE" sz="2500" kern="0" dirty="0">
                <a:solidFill>
                  <a:schemeClr val="bg1"/>
                </a:solidFill>
              </a:rPr>
              <a:t>Fahrradförderung in jüngster Zeit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6"/>
          <a:stretch/>
        </p:blipFill>
        <p:spPr>
          <a:xfrm>
            <a:off x="747221" y="1283905"/>
            <a:ext cx="6426212" cy="336606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20" y="3070915"/>
            <a:ext cx="980631" cy="1210758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 bwMode="auto">
          <a:xfrm>
            <a:off x="7511753" y="2982362"/>
            <a:ext cx="1200684" cy="1392966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74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ADFC-Fahrradklima-Test 2024 | Auszeichnung und Fachveranstaltung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1F6F2-AC42-CA45-88C5-35703DDC5B70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D0F35A6-B4A6-B4FA-B2C9-DBBBC2E968F2}"/>
              </a:ext>
            </a:extLst>
          </p:cNvPr>
          <p:cNvSpPr txBox="1">
            <a:spLocks/>
          </p:cNvSpPr>
          <p:nvPr/>
        </p:nvSpPr>
        <p:spPr>
          <a:xfrm>
            <a:off x="363809" y="176849"/>
            <a:ext cx="7632700" cy="604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tx1"/>
                </a:solidFill>
                <a:latin typeface="Branding Semilight"/>
                <a:ea typeface="+mj-ea"/>
                <a:cs typeface="+mj-cs"/>
              </a:defRPr>
            </a:lvl1pPr>
            <a:lvl2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2pPr>
            <a:lvl3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3pPr>
            <a:lvl4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4pPr>
            <a:lvl5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5pPr>
            <a:lvl6pPr marL="457189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6pPr>
            <a:lvl7pPr marL="914378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7pPr>
            <a:lvl8pPr marL="1371566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8pPr>
            <a:lvl9pPr marL="1828754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Zehn Großstädte signifikant verbessert</a:t>
            </a:r>
            <a:endParaRPr lang="de-DE" kern="0" dirty="0">
              <a:solidFill>
                <a:schemeClr val="bg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64" y="516835"/>
            <a:ext cx="6544493" cy="46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9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46568" r="928" b="7957"/>
          <a:stretch/>
        </p:blipFill>
        <p:spPr>
          <a:xfrm>
            <a:off x="0" y="1524000"/>
            <a:ext cx="9144000" cy="3180521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4A9E185-6DBD-AC51-AF05-C995D689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r>
              <a:rPr lang="de-DE" kern="0">
                <a:solidFill>
                  <a:srgbClr val="FFFFFF"/>
                </a:solidFill>
                <a:latin typeface="Branding Semilight"/>
              </a:rPr>
              <a:t>17.06.2025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B358216-8499-25F9-DB59-ABA4489D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r>
              <a:rPr lang="de-DE" kern="0">
                <a:solidFill>
                  <a:srgbClr val="FFFFFF"/>
                </a:solidFill>
                <a:latin typeface="Branding Semilight"/>
              </a:rPr>
              <a:t>ADFC-Fahrradklima-Test 2024 | Auszeichnung und Fachveranstaltung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08570B0-7012-1D35-29A7-986D93F62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991B67ED-B1F9-47A8-A915-8AA62DD0FD5C}" type="slidenum">
              <a:rPr lang="de-DE" kern="0">
                <a:solidFill>
                  <a:srgbClr val="FFFFFF"/>
                </a:solidFill>
                <a:latin typeface="Branding Semilight"/>
              </a:rPr>
              <a:pPr defTabSz="914378"/>
              <a:t>6</a:t>
            </a:fld>
            <a:endParaRPr lang="de-DE" kern="0">
              <a:solidFill>
                <a:srgbClr val="FFFFFF"/>
              </a:solidFill>
              <a:latin typeface="Branding Semilight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D0F35A6-B4A6-B4FA-B2C9-DBBBC2E968F2}"/>
              </a:ext>
            </a:extLst>
          </p:cNvPr>
          <p:cNvSpPr txBox="1">
            <a:spLocks/>
          </p:cNvSpPr>
          <p:nvPr/>
        </p:nvSpPr>
        <p:spPr>
          <a:xfrm>
            <a:off x="363809" y="176849"/>
            <a:ext cx="7632700" cy="604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tx1"/>
                </a:solidFill>
                <a:latin typeface="Branding Semilight"/>
                <a:ea typeface="+mj-ea"/>
                <a:cs typeface="+mj-cs"/>
              </a:defRPr>
            </a:lvl1pPr>
            <a:lvl2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2pPr>
            <a:lvl3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3pPr>
            <a:lvl4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4pPr>
            <a:lvl5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5pPr>
            <a:lvl6pPr marL="457189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6pPr>
            <a:lvl7pPr marL="914378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7pPr>
            <a:lvl8pPr marL="1371566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8pPr>
            <a:lvl9pPr marL="1828754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9pPr>
          </a:lstStyle>
          <a:p>
            <a:r>
              <a:rPr lang="de-DE" kern="0" dirty="0">
                <a:solidFill>
                  <a:srgbClr val="004B7C"/>
                </a:solidFill>
              </a:rPr>
              <a:t>Ländlicher Raum:</a:t>
            </a:r>
          </a:p>
          <a:p>
            <a:r>
              <a:rPr lang="de-DE" sz="2500" kern="0" dirty="0">
                <a:solidFill>
                  <a:srgbClr val="004B7C"/>
                </a:solidFill>
              </a:rPr>
              <a:t>Viel Potenzial, aber zunehmend Handlungsbedarf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-1" y="1374639"/>
            <a:ext cx="9144001" cy="1493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05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59EFECF-25C5-47EA-A857-AAF8706D1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8882" r="10078" b="379"/>
          <a:stretch/>
        </p:blipFill>
        <p:spPr>
          <a:xfrm>
            <a:off x="-13251" y="1543050"/>
            <a:ext cx="4784034" cy="316727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8A14404-1B98-45AC-B951-FEA7D74CDC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9" t="6131" r="4770" b="2682"/>
          <a:stretch/>
        </p:blipFill>
        <p:spPr>
          <a:xfrm>
            <a:off x="4769105" y="1556303"/>
            <a:ext cx="4373218" cy="3154018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4A9E185-6DBD-AC51-AF05-C995D689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r>
              <a:rPr lang="de-DE" kern="0">
                <a:solidFill>
                  <a:srgbClr val="FFFFFF"/>
                </a:solidFill>
                <a:latin typeface="Branding Semilight"/>
              </a:rPr>
              <a:t>17.06.2025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B358216-8499-25F9-DB59-ABA4489D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r>
              <a:rPr lang="de-DE" kern="0" dirty="0">
                <a:solidFill>
                  <a:srgbClr val="FFFFFF"/>
                </a:solidFill>
                <a:latin typeface="Branding Semilight"/>
              </a:rPr>
              <a:t>ADFC-Fahrradklima-Test 2024 | Auszeichnung und Fachveranstaltung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08570B0-7012-1D35-29A7-986D93F62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991B67ED-B1F9-47A8-A915-8AA62DD0FD5C}" type="slidenum">
              <a:rPr lang="de-DE" kern="0">
                <a:solidFill>
                  <a:srgbClr val="FFFFFF"/>
                </a:solidFill>
                <a:latin typeface="Branding Semilight"/>
              </a:rPr>
              <a:pPr defTabSz="914378"/>
              <a:t>7</a:t>
            </a:fld>
            <a:endParaRPr lang="de-DE" kern="0">
              <a:solidFill>
                <a:srgbClr val="FFFFFF"/>
              </a:solidFill>
              <a:latin typeface="Branding Semilight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D0F35A6-B4A6-B4FA-B2C9-DBBBC2E968F2}"/>
              </a:ext>
            </a:extLst>
          </p:cNvPr>
          <p:cNvSpPr txBox="1">
            <a:spLocks/>
          </p:cNvSpPr>
          <p:nvPr/>
        </p:nvSpPr>
        <p:spPr>
          <a:xfrm>
            <a:off x="363809" y="492795"/>
            <a:ext cx="7632700" cy="604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tx1"/>
                </a:solidFill>
                <a:latin typeface="Branding Semilight"/>
                <a:ea typeface="+mj-ea"/>
                <a:cs typeface="+mj-cs"/>
              </a:defRPr>
            </a:lvl1pPr>
            <a:lvl2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2pPr>
            <a:lvl3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3pPr>
            <a:lvl4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4pPr>
            <a:lvl5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5pPr>
            <a:lvl6pPr marL="457189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6pPr>
            <a:lvl7pPr marL="914378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7pPr>
            <a:lvl8pPr marL="1371566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8pPr>
            <a:lvl9pPr marL="1828754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9pPr>
          </a:lstStyle>
          <a:p>
            <a:r>
              <a:rPr lang="de-DE" kern="0" dirty="0">
                <a:solidFill>
                  <a:srgbClr val="004B7C"/>
                </a:solidFill>
              </a:rPr>
              <a:t>Hügelige Orte werden fahrradfreundlicher</a:t>
            </a:r>
            <a:endParaRPr lang="de-DE" sz="2500" kern="0" dirty="0">
              <a:solidFill>
                <a:srgbClr val="004B7C"/>
              </a:solidFill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-1" y="1402347"/>
            <a:ext cx="9144001" cy="1493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79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F352AE9-7DF5-43E0-9388-C47D6B422F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11581" r="1230" b="14674"/>
          <a:stretch/>
        </p:blipFill>
        <p:spPr>
          <a:xfrm>
            <a:off x="4781551" y="1554551"/>
            <a:ext cx="4362450" cy="314864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6A39FE4-C836-4AFC-9815-EECDB52AFD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-487" r="669" b="2314"/>
          <a:stretch/>
        </p:blipFill>
        <p:spPr>
          <a:xfrm>
            <a:off x="0" y="1544332"/>
            <a:ext cx="4781550" cy="3155519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11F747-F3C0-414C-87F4-D3D8C412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E8BB64-95FF-4E3F-837C-AC0BC6B2E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r>
              <a:rPr lang="de-DE" kern="0" dirty="0">
                <a:solidFill>
                  <a:srgbClr val="FFFFFF"/>
                </a:solidFill>
              </a:rPr>
              <a:t>ADFC-Fahrradklima-Test 2024 | Auszeichnung und Fachveranstaltung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783B15-0415-4D8B-9AF3-E714E3FE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7ED-B1F9-47A8-A915-8AA62DD0FD5C}" type="slidenum">
              <a:rPr lang="de-DE" smtClean="0"/>
              <a:t>8</a:t>
            </a:fld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D0F35A6-B4A6-B4FA-B2C9-DBBBC2E968F2}"/>
              </a:ext>
            </a:extLst>
          </p:cNvPr>
          <p:cNvSpPr txBox="1">
            <a:spLocks/>
          </p:cNvSpPr>
          <p:nvPr/>
        </p:nvSpPr>
        <p:spPr>
          <a:xfrm>
            <a:off x="363809" y="500699"/>
            <a:ext cx="7632700" cy="604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tx1"/>
                </a:solidFill>
                <a:latin typeface="Branding Semilight"/>
                <a:ea typeface="+mj-ea"/>
                <a:cs typeface="+mj-cs"/>
              </a:defRPr>
            </a:lvl1pPr>
            <a:lvl2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2pPr>
            <a:lvl3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3pPr>
            <a:lvl4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4pPr>
            <a:lvl5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5pPr>
            <a:lvl6pPr marL="457189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6pPr>
            <a:lvl7pPr marL="914378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7pPr>
            <a:lvl8pPr marL="1371566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8pPr>
            <a:lvl9pPr marL="1828754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9pPr>
          </a:lstStyle>
          <a:p>
            <a:r>
              <a:rPr lang="de-DE" kern="0" dirty="0">
                <a:solidFill>
                  <a:srgbClr val="004B7C"/>
                </a:solidFill>
              </a:rPr>
              <a:t>Radwege-Ausbau nimmt Fahrt auf</a:t>
            </a:r>
          </a:p>
        </p:txBody>
      </p:sp>
      <p:sp>
        <p:nvSpPr>
          <p:cNvPr id="23" name="Rechteck 22"/>
          <p:cNvSpPr/>
          <p:nvPr/>
        </p:nvSpPr>
        <p:spPr bwMode="auto">
          <a:xfrm>
            <a:off x="-1" y="1402347"/>
            <a:ext cx="9144001" cy="1493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26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B9724C-B767-482E-3917-2A3080209D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17.06.2025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F1FDFF-1B8F-EB35-3269-D4768762C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ADFC-Fahrradklima-Test 2024 | Auszeichnung und Fachveranstaltung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44E8B1-1A58-7D1E-D53A-A860EFEAE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1F6F2-AC42-CA45-88C5-35703DDC5B70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9" y="1414011"/>
            <a:ext cx="2795520" cy="279552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28" y="1414011"/>
            <a:ext cx="2795520" cy="279552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196" y="1414011"/>
            <a:ext cx="2795520" cy="2795520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1D0F35A6-B4A6-B4FA-B2C9-DBBBC2E968F2}"/>
              </a:ext>
            </a:extLst>
          </p:cNvPr>
          <p:cNvSpPr txBox="1">
            <a:spLocks/>
          </p:cNvSpPr>
          <p:nvPr/>
        </p:nvSpPr>
        <p:spPr>
          <a:xfrm>
            <a:off x="1318531" y="2483732"/>
            <a:ext cx="1062325" cy="685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tx1"/>
                </a:solidFill>
                <a:latin typeface="Branding Semilight"/>
                <a:ea typeface="+mj-ea"/>
                <a:cs typeface="+mj-cs"/>
              </a:defRPr>
            </a:lvl1pPr>
            <a:lvl2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2pPr>
            <a:lvl3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3pPr>
            <a:lvl4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4pPr>
            <a:lvl5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5pPr>
            <a:lvl6pPr marL="457189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6pPr>
            <a:lvl7pPr marL="914378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7pPr>
            <a:lvl8pPr marL="1371566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8pPr>
            <a:lvl9pPr marL="1828754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9pPr>
          </a:lstStyle>
          <a:p>
            <a:pPr algn="ctr"/>
            <a:r>
              <a:rPr lang="de-DE" sz="4000" kern="0" dirty="0">
                <a:solidFill>
                  <a:schemeClr val="bg1"/>
                </a:solidFill>
                <a:latin typeface="Trincha" pitchFamily="2" charset="0"/>
              </a:rPr>
              <a:t>78</a:t>
            </a:r>
            <a:r>
              <a:rPr lang="de-DE" sz="2400" kern="0" spc="-300" dirty="0">
                <a:solidFill>
                  <a:schemeClr val="bg1"/>
                </a:solidFill>
                <a:latin typeface="Trincha" pitchFamily="2" charset="0"/>
              </a:rPr>
              <a:t> </a:t>
            </a:r>
            <a:r>
              <a:rPr lang="de-DE" sz="4000" kern="0" spc="300" dirty="0">
                <a:solidFill>
                  <a:schemeClr val="bg1"/>
                </a:solidFill>
                <a:latin typeface="Trincha" pitchFamily="2" charset="0"/>
              </a:rPr>
              <a:t>%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1D0F35A6-B4A6-B4FA-B2C9-DBBBC2E968F2}"/>
              </a:ext>
            </a:extLst>
          </p:cNvPr>
          <p:cNvSpPr txBox="1">
            <a:spLocks/>
          </p:cNvSpPr>
          <p:nvPr/>
        </p:nvSpPr>
        <p:spPr>
          <a:xfrm>
            <a:off x="650912" y="3017912"/>
            <a:ext cx="2323070" cy="848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tx1"/>
                </a:solidFill>
                <a:latin typeface="Branding Semilight"/>
                <a:ea typeface="+mj-ea"/>
                <a:cs typeface="+mj-cs"/>
              </a:defRPr>
            </a:lvl1pPr>
            <a:lvl2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2pPr>
            <a:lvl3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3pPr>
            <a:lvl4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4pPr>
            <a:lvl5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5pPr>
            <a:lvl6pPr marL="457189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6pPr>
            <a:lvl7pPr marL="914378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7pPr>
            <a:lvl8pPr marL="1371566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8pPr>
            <a:lvl9pPr marL="1828754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600" kern="0" dirty="0">
                <a:solidFill>
                  <a:schemeClr val="bg1"/>
                </a:solidFill>
                <a:latin typeface="Branding Medium" panose="00000600000000000000" pitchFamily="50" charset="0"/>
              </a:rPr>
              <a:t>finden das Sicherheits-gefühl wichtig für das Radfahren.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1D0F35A6-B4A6-B4FA-B2C9-DBBBC2E968F2}"/>
              </a:ext>
            </a:extLst>
          </p:cNvPr>
          <p:cNvSpPr txBox="1">
            <a:spLocks/>
          </p:cNvSpPr>
          <p:nvPr/>
        </p:nvSpPr>
        <p:spPr>
          <a:xfrm>
            <a:off x="4052675" y="2500872"/>
            <a:ext cx="1062325" cy="685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tx1"/>
                </a:solidFill>
                <a:latin typeface="Branding Semilight"/>
                <a:ea typeface="+mj-ea"/>
                <a:cs typeface="+mj-cs"/>
              </a:defRPr>
            </a:lvl1pPr>
            <a:lvl2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2pPr>
            <a:lvl3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3pPr>
            <a:lvl4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4pPr>
            <a:lvl5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5pPr>
            <a:lvl6pPr marL="457189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6pPr>
            <a:lvl7pPr marL="914378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7pPr>
            <a:lvl8pPr marL="1371566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8pPr>
            <a:lvl9pPr marL="1828754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9pPr>
          </a:lstStyle>
          <a:p>
            <a:pPr algn="ctr"/>
            <a:r>
              <a:rPr lang="de-DE" sz="4000" kern="0" dirty="0">
                <a:solidFill>
                  <a:schemeClr val="bg1"/>
                </a:solidFill>
                <a:latin typeface="Trincha" pitchFamily="2" charset="0"/>
              </a:rPr>
              <a:t>70</a:t>
            </a:r>
            <a:r>
              <a:rPr lang="de-DE" sz="2400" kern="0" spc="-300" dirty="0">
                <a:solidFill>
                  <a:schemeClr val="bg1"/>
                </a:solidFill>
                <a:latin typeface="Trincha" pitchFamily="2" charset="0"/>
              </a:rPr>
              <a:t> </a:t>
            </a:r>
            <a:r>
              <a:rPr lang="de-DE" sz="4000" kern="0" spc="300" dirty="0">
                <a:solidFill>
                  <a:schemeClr val="bg1"/>
                </a:solidFill>
                <a:latin typeface="Trincha" pitchFamily="2" charset="0"/>
              </a:rPr>
              <a:t>%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1D0F35A6-B4A6-B4FA-B2C9-DBBBC2E968F2}"/>
              </a:ext>
            </a:extLst>
          </p:cNvPr>
          <p:cNvSpPr txBox="1">
            <a:spLocks/>
          </p:cNvSpPr>
          <p:nvPr/>
        </p:nvSpPr>
        <p:spPr>
          <a:xfrm>
            <a:off x="3385056" y="3035052"/>
            <a:ext cx="2323070" cy="848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tx1"/>
                </a:solidFill>
                <a:latin typeface="Branding Semilight"/>
                <a:ea typeface="+mj-ea"/>
                <a:cs typeface="+mj-cs"/>
              </a:defRPr>
            </a:lvl1pPr>
            <a:lvl2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2pPr>
            <a:lvl3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3pPr>
            <a:lvl4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4pPr>
            <a:lvl5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5pPr>
            <a:lvl6pPr marL="457189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6pPr>
            <a:lvl7pPr marL="914378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7pPr>
            <a:lvl8pPr marL="1371566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8pPr>
            <a:lvl9pPr marL="1828754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600" kern="0" dirty="0">
                <a:solidFill>
                  <a:schemeClr val="bg1"/>
                </a:solidFill>
                <a:latin typeface="Branding Medium" panose="00000600000000000000" pitchFamily="50" charset="0"/>
              </a:rPr>
              <a:t>der Radfahrenden fühlen sich im Straßenverkehr</a:t>
            </a:r>
          </a:p>
          <a:p>
            <a:pPr algn="ctr">
              <a:lnSpc>
                <a:spcPct val="100000"/>
              </a:lnSpc>
            </a:pPr>
            <a:r>
              <a:rPr lang="de-DE" sz="1600" kern="0" dirty="0">
                <a:solidFill>
                  <a:schemeClr val="bg1"/>
                </a:solidFill>
                <a:latin typeface="Branding Medium" panose="00000600000000000000" pitchFamily="50" charset="0"/>
              </a:rPr>
              <a:t>nicht sicher.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D0F35A6-B4A6-B4FA-B2C9-DBBBC2E968F2}"/>
              </a:ext>
            </a:extLst>
          </p:cNvPr>
          <p:cNvSpPr txBox="1">
            <a:spLocks/>
          </p:cNvSpPr>
          <p:nvPr/>
        </p:nvSpPr>
        <p:spPr>
          <a:xfrm>
            <a:off x="6729317" y="2500872"/>
            <a:ext cx="1062325" cy="685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tx1"/>
                </a:solidFill>
                <a:latin typeface="Branding Semilight"/>
                <a:ea typeface="+mj-ea"/>
                <a:cs typeface="+mj-cs"/>
              </a:defRPr>
            </a:lvl1pPr>
            <a:lvl2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2pPr>
            <a:lvl3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3pPr>
            <a:lvl4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4pPr>
            <a:lvl5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5pPr>
            <a:lvl6pPr marL="457189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6pPr>
            <a:lvl7pPr marL="914378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7pPr>
            <a:lvl8pPr marL="1371566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8pPr>
            <a:lvl9pPr marL="1828754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9pPr>
          </a:lstStyle>
          <a:p>
            <a:pPr algn="ctr"/>
            <a:r>
              <a:rPr lang="de-DE" sz="4000" kern="0" dirty="0">
                <a:solidFill>
                  <a:schemeClr val="bg1"/>
                </a:solidFill>
                <a:latin typeface="Trincha" pitchFamily="2" charset="0"/>
              </a:rPr>
              <a:t>74</a:t>
            </a:r>
            <a:r>
              <a:rPr lang="de-DE" sz="2400" kern="0" spc="-300" dirty="0">
                <a:solidFill>
                  <a:schemeClr val="bg1"/>
                </a:solidFill>
                <a:latin typeface="Trincha" pitchFamily="2" charset="0"/>
              </a:rPr>
              <a:t> </a:t>
            </a:r>
            <a:r>
              <a:rPr lang="de-DE" sz="4000" kern="0" spc="300" dirty="0">
                <a:solidFill>
                  <a:schemeClr val="bg1"/>
                </a:solidFill>
                <a:latin typeface="Trincha" pitchFamily="2" charset="0"/>
              </a:rPr>
              <a:t>%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1D0F35A6-B4A6-B4FA-B2C9-DBBBC2E968F2}"/>
              </a:ext>
            </a:extLst>
          </p:cNvPr>
          <p:cNvSpPr txBox="1">
            <a:spLocks/>
          </p:cNvSpPr>
          <p:nvPr/>
        </p:nvSpPr>
        <p:spPr>
          <a:xfrm>
            <a:off x="6061698" y="3035052"/>
            <a:ext cx="2323070" cy="848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tx1"/>
                </a:solidFill>
                <a:latin typeface="Branding Semilight"/>
                <a:ea typeface="+mj-ea"/>
                <a:cs typeface="+mj-cs"/>
              </a:defRPr>
            </a:lvl1pPr>
            <a:lvl2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2pPr>
            <a:lvl3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3pPr>
            <a:lvl4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4pPr>
            <a:lvl5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5pPr>
            <a:lvl6pPr marL="457189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6pPr>
            <a:lvl7pPr marL="914378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7pPr>
            <a:lvl8pPr marL="1371566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8pPr>
            <a:lvl9pPr marL="1828754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600" kern="0" dirty="0">
                <a:solidFill>
                  <a:schemeClr val="bg1"/>
                </a:solidFill>
                <a:latin typeface="Branding Medium" panose="00000600000000000000" pitchFamily="50" charset="0"/>
              </a:rPr>
              <a:t>der Radfahrenden bemängeln Hindernisse</a:t>
            </a:r>
          </a:p>
          <a:p>
            <a:pPr algn="ctr">
              <a:lnSpc>
                <a:spcPct val="100000"/>
              </a:lnSpc>
            </a:pPr>
            <a:r>
              <a:rPr lang="de-DE" sz="1600" kern="0" dirty="0">
                <a:solidFill>
                  <a:schemeClr val="bg1"/>
                </a:solidFill>
                <a:latin typeface="Branding Medium" panose="00000600000000000000" pitchFamily="50" charset="0"/>
              </a:rPr>
              <a:t>auf den Radwegen. 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1D0F35A6-B4A6-B4FA-B2C9-DBBBC2E968F2}"/>
              </a:ext>
            </a:extLst>
          </p:cNvPr>
          <p:cNvSpPr txBox="1">
            <a:spLocks/>
          </p:cNvSpPr>
          <p:nvPr/>
        </p:nvSpPr>
        <p:spPr>
          <a:xfrm>
            <a:off x="363809" y="176849"/>
            <a:ext cx="7632700" cy="604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tx1"/>
                </a:solidFill>
                <a:latin typeface="Branding Semilight"/>
                <a:ea typeface="+mj-ea"/>
                <a:cs typeface="+mj-cs"/>
              </a:defRPr>
            </a:lvl1pPr>
            <a:lvl2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2pPr>
            <a:lvl3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3pPr>
            <a:lvl4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4pPr>
            <a:lvl5pPr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5pPr>
            <a:lvl6pPr marL="457189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6pPr>
            <a:lvl7pPr marL="914378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7pPr>
            <a:lvl8pPr marL="1371566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8pPr>
            <a:lvl9pPr marL="1828754" algn="l" defTabSz="915965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1D3569"/>
                </a:solidFill>
                <a:latin typeface="Arial Narrow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Das Sicherheitsempfinden</a:t>
            </a:r>
          </a:p>
          <a:p>
            <a:r>
              <a:rPr lang="de-DE" kern="0" dirty="0">
                <a:solidFill>
                  <a:schemeClr val="bg1"/>
                </a:solidFill>
              </a:rPr>
              <a:t>bleibt problematisch</a:t>
            </a:r>
          </a:p>
        </p:txBody>
      </p:sp>
    </p:spTree>
    <p:extLst>
      <p:ext uri="{BB962C8B-B14F-4D97-AF65-F5344CB8AC3E}">
        <p14:creationId xmlns:p14="http://schemas.microsoft.com/office/powerpoint/2010/main" val="1245006257"/>
      </p:ext>
    </p:extLst>
  </p:cSld>
  <p:clrMapOvr>
    <a:masterClrMapping/>
  </p:clrMapOvr>
</p:sld>
</file>

<file path=ppt/theme/theme1.xml><?xml version="1.0" encoding="utf-8"?>
<a:theme xmlns:a="http://schemas.openxmlformats.org/drawingml/2006/main" name="ADFC-Master">
  <a:themeElements>
    <a:clrScheme name="Benutzerdefiniert 7">
      <a:dk1>
        <a:srgbClr val="004B7C"/>
      </a:dk1>
      <a:lt1>
        <a:srgbClr val="FFFFFF"/>
      </a:lt1>
      <a:dk2>
        <a:srgbClr val="004B7C"/>
      </a:dk2>
      <a:lt2>
        <a:srgbClr val="D8D8D8"/>
      </a:lt2>
      <a:accent1>
        <a:srgbClr val="EE7F00"/>
      </a:accent1>
      <a:accent2>
        <a:srgbClr val="004B7C"/>
      </a:accent2>
      <a:accent3>
        <a:srgbClr val="00793A"/>
      </a:accent3>
      <a:accent4>
        <a:srgbClr val="00C45F"/>
      </a:accent4>
      <a:accent5>
        <a:srgbClr val="2B8E5B"/>
      </a:accent5>
      <a:accent6>
        <a:srgbClr val="000000"/>
      </a:accent6>
      <a:hlink>
        <a:srgbClr val="EE7F00"/>
      </a:hlink>
      <a:folHlink>
        <a:srgbClr val="004B7C"/>
      </a:folHlink>
    </a:clrScheme>
    <a:fontScheme name="ADFC">
      <a:majorFont>
        <a:latin typeface="Branding Semilight"/>
        <a:ea typeface="Arial"/>
        <a:cs typeface="Arial"/>
      </a:majorFont>
      <a:minorFont>
        <a:latin typeface="Branding Semilight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prstGeom prst="rect">
          <a:avLst/>
        </a:prstGeom>
        <a:solidFill>
          <a:srgbClr val="EF7F0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prstGeom prst="rect">
          <a:avLst/>
        </a:prstGeom>
        <a:solidFill>
          <a:srgbClr val="EF7F0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b="0" smtClean="0">
            <a:solidFill>
              <a:srgbClr val="004B7C"/>
            </a:solidFill>
            <a:latin typeface="Branding Semilight" panose="00000500000000000000" pitchFamily="50" charset="0"/>
          </a:defRPr>
        </a:defPPr>
      </a:lstStyle>
    </a:txDef>
  </a:objectDefaults>
  <a:extraClrSchemeLst>
    <a:extraClrScheme>
      <a:clrScheme name="Allgemeiner Deutscher Fahrrad-Club 1">
        <a:dk1>
          <a:srgbClr val="000000"/>
        </a:dk1>
        <a:lt1>
          <a:srgbClr val="FFFFFF"/>
        </a:lt1>
        <a:dk2>
          <a:srgbClr val="014B7C"/>
        </a:dk2>
        <a:lt2>
          <a:srgbClr val="D8D8D8"/>
        </a:lt2>
        <a:accent1>
          <a:srgbClr val="EF7F01"/>
        </a:accent1>
        <a:accent2>
          <a:srgbClr val="FDE7D0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E5D1BC"/>
        </a:accent6>
        <a:hlink>
          <a:srgbClr val="EF7F01"/>
        </a:hlink>
        <a:folHlink>
          <a:srgbClr val="0C3A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30505_ADFC_PPT_Template.potx" id="{D9B3E1DC-A295-4684-85C4-34424890142E}" vid="{6703F37A-91D8-4F79-B034-4D20987E81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230505_ADFC_PPT_Template</Template>
  <TotalTime>0</TotalTime>
  <Words>263</Words>
  <Application>Microsoft Office PowerPoint</Application>
  <PresentationFormat>Bildschirmpräsentation (16:9)</PresentationFormat>
  <Paragraphs>75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3" baseType="lpstr">
      <vt:lpstr>Arial Unicode MS</vt:lpstr>
      <vt:lpstr>Branding Medium</vt:lpstr>
      <vt:lpstr>Branding Semilight</vt:lpstr>
      <vt:lpstr>Trincha</vt:lpstr>
      <vt:lpstr>Arial</vt:lpstr>
      <vt:lpstr>Symbol</vt:lpstr>
      <vt:lpstr>Arial Narrow</vt:lpstr>
      <vt:lpstr>Calibri</vt:lpstr>
      <vt:lpstr>ADFC-Master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ADFC Leonie Rickmann</dc:creator>
  <cp:keywords/>
  <dc:description/>
  <cp:lastModifiedBy>Irene Hummel</cp:lastModifiedBy>
  <cp:revision>189</cp:revision>
  <dcterms:created xsi:type="dcterms:W3CDTF">2025-05-22T11:52:26Z</dcterms:created>
  <dcterms:modified xsi:type="dcterms:W3CDTF">2025-06-18T12:26:55Z</dcterms:modified>
  <cp:category/>
</cp:coreProperties>
</file>