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257" r:id="rId2"/>
    <p:sldId id="336" r:id="rId3"/>
    <p:sldId id="324" r:id="rId4"/>
    <p:sldId id="354" r:id="rId5"/>
    <p:sldId id="353" r:id="rId6"/>
    <p:sldId id="356" r:id="rId7"/>
    <p:sldId id="327" r:id="rId8"/>
    <p:sldId id="337" r:id="rId9"/>
    <p:sldId id="335" r:id="rId10"/>
    <p:sldId id="347" r:id="rId11"/>
    <p:sldId id="357" r:id="rId12"/>
    <p:sldId id="346" r:id="rId13"/>
    <p:sldId id="344" r:id="rId14"/>
    <p:sldId id="342" r:id="rId15"/>
    <p:sldId id="358" r:id="rId16"/>
    <p:sldId id="359" r:id="rId17"/>
    <p:sldId id="360" r:id="rId18"/>
    <p:sldId id="345" r:id="rId19"/>
    <p:sldId id="361" r:id="rId20"/>
    <p:sldId id="349" r:id="rId21"/>
    <p:sldId id="350" r:id="rId22"/>
    <p:sldId id="352" r:id="rId23"/>
    <p:sldId id="351" r:id="rId24"/>
    <p:sldId id="348"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7C"/>
    <a:srgbClr val="EE7F00"/>
    <a:srgbClr val="0079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43" autoAdjust="0"/>
    <p:restoredTop sz="77150" autoAdjust="0"/>
  </p:normalViewPr>
  <p:slideViewPr>
    <p:cSldViewPr snapToGrid="0" showGuides="1">
      <p:cViewPr varScale="1">
        <p:scale>
          <a:sx n="112" d="100"/>
          <a:sy n="112" d="100"/>
        </p:scale>
        <p:origin x="1128" y="102"/>
      </p:cViewPr>
      <p:guideLst/>
    </p:cSldViewPr>
  </p:slideViewPr>
  <p:notesTextViewPr>
    <p:cViewPr>
      <p:scale>
        <a:sx n="3" d="2"/>
        <a:sy n="3" d="2"/>
      </p:scale>
      <p:origin x="0" y="-366"/>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Tabelle1!$A$2</c:f>
              <c:strCache>
                <c:ptCount val="1"/>
                <c:pt idx="0">
                  <c:v>Ja</c:v>
                </c:pt>
              </c:strCache>
            </c:strRef>
          </c:tx>
          <c:spPr>
            <a:solidFill>
              <a:schemeClr val="accent1"/>
            </a:solidFill>
            <a:ln>
              <a:noFill/>
            </a:ln>
            <a:effectLst/>
          </c:spPr>
          <c:invertIfNegative val="0"/>
          <c:dLbls>
            <c:dLbl>
              <c:idx val="1"/>
              <c:layout/>
              <c:tx>
                <c:rich>
                  <a:bodyPr/>
                  <a:lstStyle/>
                  <a:p>
                    <a:fld id="{76BB67A6-FD47-4890-8F5F-30549F929E62}" type="VALUE">
                      <a:rPr lang="en-US" smtClean="0"/>
                      <a:pPr/>
                      <a:t>[WERT]</a:t>
                    </a:fld>
                    <a:r>
                      <a:rPr lang="en-US"/>
                      <a:t> (48)</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924A-4FAD-B37D-1527B76E3AC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Tabelle1!$B$1:$C$1</c:f>
              <c:strCache>
                <c:ptCount val="2"/>
                <c:pt idx="0">
                  <c:v>nur Kurzreisen in 2023</c:v>
                </c:pt>
                <c:pt idx="1">
                  <c:v>mind. 1 längere Radreise</c:v>
                </c:pt>
              </c:strCache>
            </c:strRef>
          </c:cat>
          <c:val>
            <c:numRef>
              <c:f>Tabelle1!$B$2:$C$2</c:f>
              <c:numCache>
                <c:formatCode>0.0%</c:formatCode>
                <c:ptCount val="2"/>
                <c:pt idx="0">
                  <c:v>0.41799999999999998</c:v>
                </c:pt>
                <c:pt idx="1">
                  <c:v>0.505</c:v>
                </c:pt>
              </c:numCache>
            </c:numRef>
          </c:val>
          <c:extLst>
            <c:ext xmlns:c16="http://schemas.microsoft.com/office/drawing/2014/chart" uri="{C3380CC4-5D6E-409C-BE32-E72D297353CC}">
              <c16:uniqueId val="{00000001-924A-4FAD-B37D-1527B76E3AC8}"/>
            </c:ext>
          </c:extLst>
        </c:ser>
        <c:ser>
          <c:idx val="1"/>
          <c:order val="1"/>
          <c:tx>
            <c:strRef>
              <c:f>Tabelle1!$A$3</c:f>
              <c:strCache>
                <c:ptCount val="1"/>
                <c:pt idx="0">
                  <c:v>Nein</c:v>
                </c:pt>
              </c:strCache>
            </c:strRef>
          </c:tx>
          <c:spPr>
            <a:solidFill>
              <a:schemeClr val="accent2"/>
            </a:solidFill>
            <a:ln>
              <a:noFill/>
            </a:ln>
            <a:effectLst/>
          </c:spPr>
          <c:invertIfNegative val="0"/>
          <c:dLbls>
            <c:dLbl>
              <c:idx val="1"/>
              <c:layout/>
              <c:tx>
                <c:rich>
                  <a:bodyPr/>
                  <a:lstStyle/>
                  <a:p>
                    <a:fld id="{BAA2181C-9812-4601-9632-9C6A3DBFA60F}" type="VALUE">
                      <a:rPr lang="en-US" smtClean="0"/>
                      <a:pPr/>
                      <a:t>[WERT]</a:t>
                    </a:fld>
                    <a:r>
                      <a:rPr lang="en-US"/>
                      <a:t> (52)</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924A-4FAD-B37D-1527B76E3AC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Tabelle1!$B$1:$C$1</c:f>
              <c:strCache>
                <c:ptCount val="2"/>
                <c:pt idx="0">
                  <c:v>nur Kurzreisen in 2023</c:v>
                </c:pt>
                <c:pt idx="1">
                  <c:v>mind. 1 längere Radreise</c:v>
                </c:pt>
              </c:strCache>
            </c:strRef>
          </c:cat>
          <c:val>
            <c:numRef>
              <c:f>Tabelle1!$B$3:$C$3</c:f>
              <c:numCache>
                <c:formatCode>0.0%</c:formatCode>
                <c:ptCount val="2"/>
                <c:pt idx="0">
                  <c:v>0.58199999999999996</c:v>
                </c:pt>
                <c:pt idx="1">
                  <c:v>0.495</c:v>
                </c:pt>
              </c:numCache>
            </c:numRef>
          </c:val>
          <c:extLst>
            <c:ext xmlns:c16="http://schemas.microsoft.com/office/drawing/2014/chart" uri="{C3380CC4-5D6E-409C-BE32-E72D297353CC}">
              <c16:uniqueId val="{00000003-924A-4FAD-B37D-1527B76E3AC8}"/>
            </c:ext>
          </c:extLst>
        </c:ser>
        <c:dLbls>
          <c:showLegendKey val="0"/>
          <c:showVal val="0"/>
          <c:showCatName val="0"/>
          <c:showSerName val="0"/>
          <c:showPercent val="0"/>
          <c:showBubbleSize val="0"/>
        </c:dLbls>
        <c:gapWidth val="150"/>
        <c:overlap val="100"/>
        <c:axId val="1120616720"/>
        <c:axId val="1120615472"/>
      </c:barChart>
      <c:catAx>
        <c:axId val="1120616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de-DE"/>
          </a:p>
        </c:txPr>
        <c:crossAx val="1120615472"/>
        <c:crosses val="autoZero"/>
        <c:auto val="1"/>
        <c:lblAlgn val="ctr"/>
        <c:lblOffset val="100"/>
        <c:noMultiLvlLbl val="0"/>
      </c:catAx>
      <c:valAx>
        <c:axId val="11206154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11206167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Radreisende</c:v>
                </c:pt>
              </c:strCache>
            </c:strRef>
          </c:tx>
          <c:spPr>
            <a:solidFill>
              <a:schemeClr val="accent1"/>
            </a:solidFill>
            <a:ln>
              <a:noFill/>
            </a:ln>
            <a:effectLst/>
          </c:spPr>
          <c:invertIfNegative val="0"/>
          <c:dPt>
            <c:idx val="9"/>
            <c:invertIfNegative val="0"/>
            <c:bubble3D val="0"/>
            <c:spPr>
              <a:solidFill>
                <a:schemeClr val="accent1"/>
              </a:solidFill>
              <a:ln>
                <a:noFill/>
              </a:ln>
              <a:effectLst/>
            </c:spPr>
            <c:extLst>
              <c:ext xmlns:c16="http://schemas.microsoft.com/office/drawing/2014/chart" uri="{C3380CC4-5D6E-409C-BE32-E72D297353CC}">
                <c16:uniqueId val="{00000000-4B99-4FF7-B497-90B812FBE356}"/>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Tabelle1!$A$2:$A$11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Tabelle1!$B$2:$B$11</c:f>
              <c:numCache>
                <c:formatCode>General</c:formatCode>
                <c:ptCount val="10"/>
                <c:pt idx="0">
                  <c:v>4</c:v>
                </c:pt>
                <c:pt idx="1">
                  <c:v>4.5</c:v>
                </c:pt>
                <c:pt idx="2">
                  <c:v>5.2</c:v>
                </c:pt>
                <c:pt idx="3">
                  <c:v>4.3</c:v>
                </c:pt>
                <c:pt idx="4">
                  <c:v>5.5</c:v>
                </c:pt>
                <c:pt idx="5">
                  <c:v>5.44</c:v>
                </c:pt>
                <c:pt idx="6">
                  <c:v>3.47</c:v>
                </c:pt>
                <c:pt idx="7">
                  <c:v>3.9</c:v>
                </c:pt>
                <c:pt idx="8">
                  <c:v>4.5999999999999996</c:v>
                </c:pt>
                <c:pt idx="9" formatCode="0.0">
                  <c:v>3.6455703440000007</c:v>
                </c:pt>
              </c:numCache>
            </c:numRef>
          </c:val>
          <c:extLst>
            <c:ext xmlns:c16="http://schemas.microsoft.com/office/drawing/2014/chart" uri="{C3380CC4-5D6E-409C-BE32-E72D297353CC}">
              <c16:uniqueId val="{00000000-C172-4DE6-B870-85F7959ADBF6}"/>
            </c:ext>
          </c:extLst>
        </c:ser>
        <c:dLbls>
          <c:showLegendKey val="0"/>
          <c:showVal val="0"/>
          <c:showCatName val="0"/>
          <c:showSerName val="0"/>
          <c:showPercent val="0"/>
          <c:showBubbleSize val="0"/>
        </c:dLbls>
        <c:gapWidth val="60"/>
        <c:axId val="726013176"/>
        <c:axId val="726011736"/>
      </c:barChart>
      <c:catAx>
        <c:axId val="726013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726011736"/>
        <c:crosses val="autoZero"/>
        <c:auto val="1"/>
        <c:lblAlgn val="ctr"/>
        <c:lblOffset val="100"/>
        <c:noMultiLvlLbl val="0"/>
      </c:catAx>
      <c:valAx>
        <c:axId val="726011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7260131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09D06A-BACE-497B-A520-63C02FA7E42A}" type="datetimeFigureOut">
              <a:rPr lang="de-DE" smtClean="0"/>
              <a:t>11.04.2025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8958F-1DCE-4590-B061-CED8E620FB5A}" type="slidenum">
              <a:rPr lang="de-DE" smtClean="0"/>
              <a:t>‹Nr.›</a:t>
            </a:fld>
            <a:endParaRPr lang="de-DE"/>
          </a:p>
        </p:txBody>
      </p:sp>
    </p:spTree>
    <p:extLst>
      <p:ext uri="{BB962C8B-B14F-4D97-AF65-F5344CB8AC3E}">
        <p14:creationId xmlns:p14="http://schemas.microsoft.com/office/powerpoint/2010/main" val="370268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dv.aero/wp-content/uploads/2015/11/11.2023-ADV-Monatsstatistik.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radroutenplaner-deutschland.d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buFont typeface="Arial" panose="020B0604020202020204" pitchFamily="34" charset="0"/>
              <a:buChar char="•"/>
            </a:pPr>
            <a:r>
              <a:rPr lang="de-DE" dirty="0"/>
              <a:t>Bedeutender Wirtschafts- und Standortfaktor – besonders im ländlichen Raum</a:t>
            </a:r>
          </a:p>
          <a:p>
            <a:pPr marL="342900" indent="-342900">
              <a:buFont typeface="Arial" panose="020B0604020202020204" pitchFamily="34" charset="0"/>
              <a:buChar char="•"/>
            </a:pPr>
            <a:r>
              <a:rPr lang="de-DE" dirty="0"/>
              <a:t>Sozial verträglich und sozial gerecht</a:t>
            </a:r>
          </a:p>
          <a:p>
            <a:pPr marL="342900" indent="-342900">
              <a:buFont typeface="Arial" panose="020B0604020202020204" pitchFamily="34" charset="0"/>
              <a:buChar char="•"/>
            </a:pPr>
            <a:r>
              <a:rPr lang="de-DE" dirty="0"/>
              <a:t>Gesundheitsfördernde Art des Reisens</a:t>
            </a:r>
          </a:p>
          <a:p>
            <a:pPr marL="342900" indent="-342900">
              <a:buFont typeface="Arial" panose="020B0604020202020204" pitchFamily="34" charset="0"/>
              <a:buChar char="•"/>
            </a:pPr>
            <a:r>
              <a:rPr lang="de-DE" dirty="0"/>
              <a:t>Wichtiger Baustein in der Verkehrswende &gt; Beitrag zur Erreichung der Klimaziele</a:t>
            </a:r>
          </a:p>
          <a:p>
            <a:endParaRPr lang="de-DE" dirty="0"/>
          </a:p>
        </p:txBody>
      </p:sp>
      <p:sp>
        <p:nvSpPr>
          <p:cNvPr id="4" name="Foliennummernplatzhalter 3"/>
          <p:cNvSpPr>
            <a:spLocks noGrp="1"/>
          </p:cNvSpPr>
          <p:nvPr>
            <p:ph type="sldNum" sz="quarter" idx="10"/>
          </p:nvPr>
        </p:nvSpPr>
        <p:spPr/>
        <p:txBody>
          <a:bodyPr/>
          <a:lstStyle/>
          <a:p>
            <a:fld id="{8B58958F-1DCE-4590-B061-CED8E620FB5A}" type="slidenum">
              <a:rPr lang="de-DE" smtClean="0"/>
              <a:t>2</a:t>
            </a:fld>
            <a:endParaRPr lang="de-DE"/>
          </a:p>
        </p:txBody>
      </p:sp>
    </p:spTree>
    <p:extLst>
      <p:ext uri="{BB962C8B-B14F-4D97-AF65-F5344CB8AC3E}">
        <p14:creationId xmlns:p14="http://schemas.microsoft.com/office/powerpoint/2010/main" val="517376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B58958F-1DCE-4590-B061-CED8E620FB5A}" type="slidenum">
              <a:rPr lang="de-DE" smtClean="0"/>
              <a:t>19</a:t>
            </a:fld>
            <a:endParaRPr lang="de-DE"/>
          </a:p>
        </p:txBody>
      </p:sp>
    </p:spTree>
    <p:extLst>
      <p:ext uri="{BB962C8B-B14F-4D97-AF65-F5344CB8AC3E}">
        <p14:creationId xmlns:p14="http://schemas.microsoft.com/office/powerpoint/2010/main" val="3767962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FF"/>
                </a:solidFill>
                <a:latin typeface="Arial Narrow" pitchFamily="34" charset="0"/>
                <a:ea typeface="Arial Unicode MS" pitchFamily="34" charset="-128"/>
                <a:cs typeface="Arial Unicode MS" pitchFamily="34" charset="-128"/>
              </a:defRPr>
            </a:lvl1pPr>
            <a:lvl2pPr marL="742950" indent="-285750">
              <a:defRPr b="1">
                <a:solidFill>
                  <a:srgbClr val="FFFFFF"/>
                </a:solidFill>
                <a:latin typeface="Arial Narrow" pitchFamily="34" charset="0"/>
                <a:ea typeface="Arial Unicode MS" pitchFamily="34" charset="-128"/>
                <a:cs typeface="Arial Unicode MS" pitchFamily="34" charset="-128"/>
              </a:defRPr>
            </a:lvl2pPr>
            <a:lvl3pPr marL="1143000" indent="-228600">
              <a:defRPr b="1">
                <a:solidFill>
                  <a:srgbClr val="FFFFFF"/>
                </a:solidFill>
                <a:latin typeface="Arial Narrow" pitchFamily="34" charset="0"/>
                <a:ea typeface="Arial Unicode MS" pitchFamily="34" charset="-128"/>
                <a:cs typeface="Arial Unicode MS" pitchFamily="34" charset="-128"/>
              </a:defRPr>
            </a:lvl3pPr>
            <a:lvl4pPr marL="1600200" indent="-228600">
              <a:defRPr b="1">
                <a:solidFill>
                  <a:srgbClr val="FFFFFF"/>
                </a:solidFill>
                <a:latin typeface="Arial Narrow" pitchFamily="34" charset="0"/>
                <a:ea typeface="Arial Unicode MS" pitchFamily="34" charset="-128"/>
                <a:cs typeface="Arial Unicode MS" pitchFamily="34" charset="-128"/>
              </a:defRPr>
            </a:lvl4pPr>
            <a:lvl5pPr marL="2057400" indent="-228600">
              <a:defRPr b="1">
                <a:solidFill>
                  <a:srgbClr val="FFFFFF"/>
                </a:solidFill>
                <a:latin typeface="Arial Narrow"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b="1">
                <a:solidFill>
                  <a:srgbClr val="FFFFFF"/>
                </a:solidFill>
                <a:latin typeface="Arial Narrow"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b="1">
                <a:solidFill>
                  <a:srgbClr val="FFFFFF"/>
                </a:solidFill>
                <a:latin typeface="Arial Narrow"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b="1">
                <a:solidFill>
                  <a:srgbClr val="FFFFFF"/>
                </a:solidFill>
                <a:latin typeface="Arial Narrow"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b="1">
                <a:solidFill>
                  <a:srgbClr val="FFFFFF"/>
                </a:solidFill>
                <a:latin typeface="Arial Narrow" pitchFamily="34" charset="0"/>
                <a:ea typeface="Arial Unicode MS" pitchFamily="34" charset="-128"/>
                <a:cs typeface="Arial Unicode MS" pitchFamily="34" charset="-128"/>
              </a:defRPr>
            </a:lvl9pPr>
          </a:lstStyle>
          <a:p>
            <a:fld id="{912216AB-9CE7-45B8-AF96-BA26739E88EE}" type="slidenum">
              <a:rPr lang="de-DE" altLang="de-DE" b="0">
                <a:solidFill>
                  <a:schemeClr val="tx1"/>
                </a:solidFill>
              </a:rPr>
              <a:pPr/>
              <a:t>20</a:t>
            </a:fld>
            <a:endParaRPr lang="de-DE" altLang="de-DE" b="0">
              <a:solidFill>
                <a:schemeClr val="tx1"/>
              </a:solidFill>
            </a:endParaRPr>
          </a:p>
        </p:txBody>
      </p:sp>
      <p:sp>
        <p:nvSpPr>
          <p:cNvPr id="30723" name="Rectangle 1031"/>
          <p:cNvSpPr txBox="1">
            <a:spLocks noGrp="1" noChangeArrowheads="1"/>
          </p:cNvSpPr>
          <p:nvPr/>
        </p:nvSpPr>
        <p:spPr bwMode="auto">
          <a:xfrm>
            <a:off x="5633287" y="6466108"/>
            <a:ext cx="4304944" cy="34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45" tIns="46121" rIns="92245" bIns="46121" anchor="b"/>
          <a:lstStyle>
            <a:lvl1pPr defTabSz="920750">
              <a:spcBef>
                <a:spcPct val="30000"/>
              </a:spcBef>
              <a:defRPr sz="1200">
                <a:solidFill>
                  <a:schemeClr val="tx1"/>
                </a:solidFill>
                <a:latin typeface="Arial Narrow" pitchFamily="34" charset="0"/>
              </a:defRPr>
            </a:lvl1pPr>
            <a:lvl2pPr marL="742950" indent="-285750" defTabSz="920750">
              <a:spcBef>
                <a:spcPct val="30000"/>
              </a:spcBef>
              <a:defRPr sz="1200">
                <a:solidFill>
                  <a:schemeClr val="tx1"/>
                </a:solidFill>
                <a:latin typeface="Arial Narrow" pitchFamily="34" charset="0"/>
              </a:defRPr>
            </a:lvl2pPr>
            <a:lvl3pPr marL="1143000" indent="-228600" defTabSz="920750">
              <a:spcBef>
                <a:spcPct val="30000"/>
              </a:spcBef>
              <a:defRPr sz="1200">
                <a:solidFill>
                  <a:schemeClr val="tx1"/>
                </a:solidFill>
                <a:latin typeface="Arial Narrow" pitchFamily="34" charset="0"/>
              </a:defRPr>
            </a:lvl3pPr>
            <a:lvl4pPr marL="1600200" indent="-228600" defTabSz="920750">
              <a:spcBef>
                <a:spcPct val="30000"/>
              </a:spcBef>
              <a:defRPr sz="1200">
                <a:solidFill>
                  <a:schemeClr val="tx1"/>
                </a:solidFill>
                <a:latin typeface="Arial Narrow" pitchFamily="34" charset="0"/>
              </a:defRPr>
            </a:lvl4pPr>
            <a:lvl5pPr marL="2057400" indent="-228600" defTabSz="920750">
              <a:spcBef>
                <a:spcPct val="30000"/>
              </a:spcBef>
              <a:defRPr sz="1200">
                <a:solidFill>
                  <a:schemeClr val="tx1"/>
                </a:solidFill>
                <a:latin typeface="Arial Narrow" pitchFamily="34" charset="0"/>
              </a:defRPr>
            </a:lvl5pPr>
            <a:lvl6pPr marL="2514600" indent="-228600" defTabSz="920750" eaLnBrk="0" fontAlgn="base" hangingPunct="0">
              <a:spcBef>
                <a:spcPct val="30000"/>
              </a:spcBef>
              <a:spcAft>
                <a:spcPct val="0"/>
              </a:spcAft>
              <a:defRPr sz="1200">
                <a:solidFill>
                  <a:schemeClr val="tx1"/>
                </a:solidFill>
                <a:latin typeface="Arial Narrow" pitchFamily="34" charset="0"/>
              </a:defRPr>
            </a:lvl6pPr>
            <a:lvl7pPr marL="2971800" indent="-228600" defTabSz="920750" eaLnBrk="0" fontAlgn="base" hangingPunct="0">
              <a:spcBef>
                <a:spcPct val="30000"/>
              </a:spcBef>
              <a:spcAft>
                <a:spcPct val="0"/>
              </a:spcAft>
              <a:defRPr sz="1200">
                <a:solidFill>
                  <a:schemeClr val="tx1"/>
                </a:solidFill>
                <a:latin typeface="Arial Narrow" pitchFamily="34" charset="0"/>
              </a:defRPr>
            </a:lvl7pPr>
            <a:lvl8pPr marL="3429000" indent="-228600" defTabSz="920750" eaLnBrk="0" fontAlgn="base" hangingPunct="0">
              <a:spcBef>
                <a:spcPct val="30000"/>
              </a:spcBef>
              <a:spcAft>
                <a:spcPct val="0"/>
              </a:spcAft>
              <a:defRPr sz="1200">
                <a:solidFill>
                  <a:schemeClr val="tx1"/>
                </a:solidFill>
                <a:latin typeface="Arial Narrow" pitchFamily="34" charset="0"/>
              </a:defRPr>
            </a:lvl8pPr>
            <a:lvl9pPr marL="3886200" indent="-228600" defTabSz="920750" eaLnBrk="0" fontAlgn="base" hangingPunct="0">
              <a:spcBef>
                <a:spcPct val="30000"/>
              </a:spcBef>
              <a:spcAft>
                <a:spcPct val="0"/>
              </a:spcAft>
              <a:defRPr sz="1200">
                <a:solidFill>
                  <a:schemeClr val="tx1"/>
                </a:solidFill>
                <a:latin typeface="Arial Narrow" pitchFamily="34" charset="0"/>
              </a:defRPr>
            </a:lvl9pPr>
          </a:lstStyle>
          <a:p>
            <a:pPr algn="r">
              <a:spcBef>
                <a:spcPct val="0"/>
              </a:spcBef>
            </a:pPr>
            <a:fld id="{C9D4317E-9A01-4474-B001-12BE215A2AB9}" type="slidenum">
              <a:rPr lang="de-DE" altLang="de-DE">
                <a:solidFill>
                  <a:srgbClr val="FFFFFF"/>
                </a:solidFill>
                <a:latin typeface="StoneSans"/>
              </a:rPr>
              <a:pPr algn="r">
                <a:spcBef>
                  <a:spcPct val="0"/>
                </a:spcBef>
              </a:pPr>
              <a:t>20</a:t>
            </a:fld>
            <a:endParaRPr lang="de-DE" altLang="de-DE">
              <a:solidFill>
                <a:srgbClr val="FFFFFF"/>
              </a:solidFill>
              <a:latin typeface="StoneSans"/>
            </a:endParaRPr>
          </a:p>
        </p:txBody>
      </p:sp>
      <p:sp>
        <p:nvSpPr>
          <p:cNvPr id="30724" name="Rectangle 2"/>
          <p:cNvSpPr>
            <a:spLocks noGrp="1" noRot="1" noChangeAspect="1" noChangeArrowheads="1" noTextEdit="1"/>
          </p:cNvSpPr>
          <p:nvPr>
            <p:ph type="sldImg"/>
          </p:nvPr>
        </p:nvSpPr>
        <p:spPr>
          <a:xfrm>
            <a:off x="2700338" y="511175"/>
            <a:ext cx="4535487" cy="2552700"/>
          </a:xfrm>
          <a:ln/>
        </p:spPr>
      </p:sp>
      <p:sp>
        <p:nvSpPr>
          <p:cNvPr id="30725" name="Rectangle 3"/>
          <p:cNvSpPr>
            <a:spLocks noGrp="1" noChangeArrowheads="1"/>
          </p:cNvSpPr>
          <p:nvPr>
            <p:ph type="body" idx="1"/>
          </p:nvPr>
        </p:nvSpPr>
        <p:spPr>
          <a:xfrm>
            <a:off x="1323709" y="3233054"/>
            <a:ext cx="7290816" cy="30623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45" tIns="46121" rIns="92245" bIns="46121"/>
          <a:lstStyle/>
          <a:p>
            <a:r>
              <a:rPr lang="de-DE" dirty="0" smtClean="0"/>
              <a:t>Das EU-weite Siegel „Zertifizierter Fahrradfreundlicher Arbeitgeber“ wird in Deutschland exklusiv vom Allgemeinen Deutschen Fahrrad-Club (ADFC) vergeben.</a:t>
            </a:r>
          </a:p>
          <a:p>
            <a:r>
              <a:rPr lang="de-DE" altLang="de-DE" dirty="0" smtClean="0"/>
              <a:t>Vorgespräch</a:t>
            </a:r>
            <a:r>
              <a:rPr lang="de-DE" altLang="de-DE" baseline="0" dirty="0" smtClean="0"/>
              <a:t> – Audit – Bericht + Empfehlungen - Siegel</a:t>
            </a:r>
            <a:endParaRPr lang="de-DE" altLang="de-DE" dirty="0"/>
          </a:p>
        </p:txBody>
      </p:sp>
    </p:spTree>
    <p:extLst>
      <p:ext uri="{BB962C8B-B14F-4D97-AF65-F5344CB8AC3E}">
        <p14:creationId xmlns:p14="http://schemas.microsoft.com/office/powerpoint/2010/main" val="1221358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FF"/>
                </a:solidFill>
                <a:latin typeface="Arial Narrow" pitchFamily="34" charset="0"/>
                <a:ea typeface="Arial Unicode MS" pitchFamily="34" charset="-128"/>
                <a:cs typeface="Arial Unicode MS" pitchFamily="34" charset="-128"/>
              </a:defRPr>
            </a:lvl1pPr>
            <a:lvl2pPr marL="742950" indent="-285750">
              <a:defRPr b="1">
                <a:solidFill>
                  <a:srgbClr val="FFFFFF"/>
                </a:solidFill>
                <a:latin typeface="Arial Narrow" pitchFamily="34" charset="0"/>
                <a:ea typeface="Arial Unicode MS" pitchFamily="34" charset="-128"/>
                <a:cs typeface="Arial Unicode MS" pitchFamily="34" charset="-128"/>
              </a:defRPr>
            </a:lvl2pPr>
            <a:lvl3pPr marL="1143000" indent="-228600">
              <a:defRPr b="1">
                <a:solidFill>
                  <a:srgbClr val="FFFFFF"/>
                </a:solidFill>
                <a:latin typeface="Arial Narrow" pitchFamily="34" charset="0"/>
                <a:ea typeface="Arial Unicode MS" pitchFamily="34" charset="-128"/>
                <a:cs typeface="Arial Unicode MS" pitchFamily="34" charset="-128"/>
              </a:defRPr>
            </a:lvl3pPr>
            <a:lvl4pPr marL="1600200" indent="-228600">
              <a:defRPr b="1">
                <a:solidFill>
                  <a:srgbClr val="FFFFFF"/>
                </a:solidFill>
                <a:latin typeface="Arial Narrow" pitchFamily="34" charset="0"/>
                <a:ea typeface="Arial Unicode MS" pitchFamily="34" charset="-128"/>
                <a:cs typeface="Arial Unicode MS" pitchFamily="34" charset="-128"/>
              </a:defRPr>
            </a:lvl4pPr>
            <a:lvl5pPr marL="2057400" indent="-228600">
              <a:defRPr b="1">
                <a:solidFill>
                  <a:srgbClr val="FFFFFF"/>
                </a:solidFill>
                <a:latin typeface="Arial Narrow"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b="1">
                <a:solidFill>
                  <a:srgbClr val="FFFFFF"/>
                </a:solidFill>
                <a:latin typeface="Arial Narrow"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b="1">
                <a:solidFill>
                  <a:srgbClr val="FFFFFF"/>
                </a:solidFill>
                <a:latin typeface="Arial Narrow"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b="1">
                <a:solidFill>
                  <a:srgbClr val="FFFFFF"/>
                </a:solidFill>
                <a:latin typeface="Arial Narrow"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b="1">
                <a:solidFill>
                  <a:srgbClr val="FFFFFF"/>
                </a:solidFill>
                <a:latin typeface="Arial Narrow" pitchFamily="34" charset="0"/>
                <a:ea typeface="Arial Unicode MS" pitchFamily="34" charset="-128"/>
                <a:cs typeface="Arial Unicode MS" pitchFamily="34" charset="-128"/>
              </a:defRPr>
            </a:lvl9pPr>
          </a:lstStyle>
          <a:p>
            <a:fld id="{912216AB-9CE7-45B8-AF96-BA26739E88EE}" type="slidenum">
              <a:rPr lang="de-DE" altLang="de-DE" b="0">
                <a:solidFill>
                  <a:schemeClr val="tx1"/>
                </a:solidFill>
              </a:rPr>
              <a:pPr/>
              <a:t>21</a:t>
            </a:fld>
            <a:endParaRPr lang="de-DE" altLang="de-DE" b="0">
              <a:solidFill>
                <a:schemeClr val="tx1"/>
              </a:solidFill>
            </a:endParaRPr>
          </a:p>
        </p:txBody>
      </p:sp>
      <p:sp>
        <p:nvSpPr>
          <p:cNvPr id="30723" name="Rectangle 1031"/>
          <p:cNvSpPr txBox="1">
            <a:spLocks noGrp="1" noChangeArrowheads="1"/>
          </p:cNvSpPr>
          <p:nvPr/>
        </p:nvSpPr>
        <p:spPr bwMode="auto">
          <a:xfrm>
            <a:off x="5633287" y="6466108"/>
            <a:ext cx="4304944" cy="34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45" tIns="46121" rIns="92245" bIns="46121" anchor="b"/>
          <a:lstStyle>
            <a:lvl1pPr defTabSz="920750">
              <a:spcBef>
                <a:spcPct val="30000"/>
              </a:spcBef>
              <a:defRPr sz="1200">
                <a:solidFill>
                  <a:schemeClr val="tx1"/>
                </a:solidFill>
                <a:latin typeface="Arial Narrow" pitchFamily="34" charset="0"/>
              </a:defRPr>
            </a:lvl1pPr>
            <a:lvl2pPr marL="742950" indent="-285750" defTabSz="920750">
              <a:spcBef>
                <a:spcPct val="30000"/>
              </a:spcBef>
              <a:defRPr sz="1200">
                <a:solidFill>
                  <a:schemeClr val="tx1"/>
                </a:solidFill>
                <a:latin typeface="Arial Narrow" pitchFamily="34" charset="0"/>
              </a:defRPr>
            </a:lvl2pPr>
            <a:lvl3pPr marL="1143000" indent="-228600" defTabSz="920750">
              <a:spcBef>
                <a:spcPct val="30000"/>
              </a:spcBef>
              <a:defRPr sz="1200">
                <a:solidFill>
                  <a:schemeClr val="tx1"/>
                </a:solidFill>
                <a:latin typeface="Arial Narrow" pitchFamily="34" charset="0"/>
              </a:defRPr>
            </a:lvl3pPr>
            <a:lvl4pPr marL="1600200" indent="-228600" defTabSz="920750">
              <a:spcBef>
                <a:spcPct val="30000"/>
              </a:spcBef>
              <a:defRPr sz="1200">
                <a:solidFill>
                  <a:schemeClr val="tx1"/>
                </a:solidFill>
                <a:latin typeface="Arial Narrow" pitchFamily="34" charset="0"/>
              </a:defRPr>
            </a:lvl4pPr>
            <a:lvl5pPr marL="2057400" indent="-228600" defTabSz="920750">
              <a:spcBef>
                <a:spcPct val="30000"/>
              </a:spcBef>
              <a:defRPr sz="1200">
                <a:solidFill>
                  <a:schemeClr val="tx1"/>
                </a:solidFill>
                <a:latin typeface="Arial Narrow" pitchFamily="34" charset="0"/>
              </a:defRPr>
            </a:lvl5pPr>
            <a:lvl6pPr marL="2514600" indent="-228600" defTabSz="920750" eaLnBrk="0" fontAlgn="base" hangingPunct="0">
              <a:spcBef>
                <a:spcPct val="30000"/>
              </a:spcBef>
              <a:spcAft>
                <a:spcPct val="0"/>
              </a:spcAft>
              <a:defRPr sz="1200">
                <a:solidFill>
                  <a:schemeClr val="tx1"/>
                </a:solidFill>
                <a:latin typeface="Arial Narrow" pitchFamily="34" charset="0"/>
              </a:defRPr>
            </a:lvl6pPr>
            <a:lvl7pPr marL="2971800" indent="-228600" defTabSz="920750" eaLnBrk="0" fontAlgn="base" hangingPunct="0">
              <a:spcBef>
                <a:spcPct val="30000"/>
              </a:spcBef>
              <a:spcAft>
                <a:spcPct val="0"/>
              </a:spcAft>
              <a:defRPr sz="1200">
                <a:solidFill>
                  <a:schemeClr val="tx1"/>
                </a:solidFill>
                <a:latin typeface="Arial Narrow" pitchFamily="34" charset="0"/>
              </a:defRPr>
            </a:lvl7pPr>
            <a:lvl8pPr marL="3429000" indent="-228600" defTabSz="920750" eaLnBrk="0" fontAlgn="base" hangingPunct="0">
              <a:spcBef>
                <a:spcPct val="30000"/>
              </a:spcBef>
              <a:spcAft>
                <a:spcPct val="0"/>
              </a:spcAft>
              <a:defRPr sz="1200">
                <a:solidFill>
                  <a:schemeClr val="tx1"/>
                </a:solidFill>
                <a:latin typeface="Arial Narrow" pitchFamily="34" charset="0"/>
              </a:defRPr>
            </a:lvl8pPr>
            <a:lvl9pPr marL="3886200" indent="-228600" defTabSz="920750" eaLnBrk="0" fontAlgn="base" hangingPunct="0">
              <a:spcBef>
                <a:spcPct val="30000"/>
              </a:spcBef>
              <a:spcAft>
                <a:spcPct val="0"/>
              </a:spcAft>
              <a:defRPr sz="1200">
                <a:solidFill>
                  <a:schemeClr val="tx1"/>
                </a:solidFill>
                <a:latin typeface="Arial Narrow" pitchFamily="34" charset="0"/>
              </a:defRPr>
            </a:lvl9pPr>
          </a:lstStyle>
          <a:p>
            <a:pPr algn="r">
              <a:spcBef>
                <a:spcPct val="0"/>
              </a:spcBef>
            </a:pPr>
            <a:fld id="{C9D4317E-9A01-4474-B001-12BE215A2AB9}" type="slidenum">
              <a:rPr lang="de-DE" altLang="de-DE">
                <a:solidFill>
                  <a:srgbClr val="FFFFFF"/>
                </a:solidFill>
                <a:latin typeface="StoneSans"/>
              </a:rPr>
              <a:pPr algn="r">
                <a:spcBef>
                  <a:spcPct val="0"/>
                </a:spcBef>
              </a:pPr>
              <a:t>21</a:t>
            </a:fld>
            <a:endParaRPr lang="de-DE" altLang="de-DE">
              <a:solidFill>
                <a:srgbClr val="FFFFFF"/>
              </a:solidFill>
              <a:latin typeface="StoneSans"/>
            </a:endParaRPr>
          </a:p>
        </p:txBody>
      </p:sp>
      <p:sp>
        <p:nvSpPr>
          <p:cNvPr id="30724" name="Rectangle 2"/>
          <p:cNvSpPr>
            <a:spLocks noGrp="1" noRot="1" noChangeAspect="1" noChangeArrowheads="1" noTextEdit="1"/>
          </p:cNvSpPr>
          <p:nvPr>
            <p:ph type="sldImg"/>
          </p:nvPr>
        </p:nvSpPr>
        <p:spPr>
          <a:xfrm>
            <a:off x="2700338" y="511175"/>
            <a:ext cx="4535487" cy="2552700"/>
          </a:xfrm>
          <a:ln/>
        </p:spPr>
      </p:sp>
      <p:sp>
        <p:nvSpPr>
          <p:cNvPr id="30725" name="Rectangle 3"/>
          <p:cNvSpPr>
            <a:spLocks noGrp="1" noChangeArrowheads="1"/>
          </p:cNvSpPr>
          <p:nvPr>
            <p:ph type="body" idx="1"/>
          </p:nvPr>
        </p:nvSpPr>
        <p:spPr>
          <a:xfrm>
            <a:off x="1323709" y="3233054"/>
            <a:ext cx="7290816" cy="30623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45" tIns="46121" rIns="92245" bIns="46121"/>
          <a:lstStyle/>
          <a:p>
            <a:endParaRPr lang="de-DE" altLang="de-DE" dirty="0"/>
          </a:p>
        </p:txBody>
      </p:sp>
    </p:spTree>
    <p:extLst>
      <p:ext uri="{BB962C8B-B14F-4D97-AF65-F5344CB8AC3E}">
        <p14:creationId xmlns:p14="http://schemas.microsoft.com/office/powerpoint/2010/main" val="1176982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FF"/>
                </a:solidFill>
                <a:latin typeface="Arial Narrow" pitchFamily="34" charset="0"/>
                <a:ea typeface="Arial Unicode MS" pitchFamily="34" charset="-128"/>
                <a:cs typeface="Arial Unicode MS" pitchFamily="34" charset="-128"/>
              </a:defRPr>
            </a:lvl1pPr>
            <a:lvl2pPr marL="742950" indent="-285750">
              <a:defRPr b="1">
                <a:solidFill>
                  <a:srgbClr val="FFFFFF"/>
                </a:solidFill>
                <a:latin typeface="Arial Narrow" pitchFamily="34" charset="0"/>
                <a:ea typeface="Arial Unicode MS" pitchFamily="34" charset="-128"/>
                <a:cs typeface="Arial Unicode MS" pitchFamily="34" charset="-128"/>
              </a:defRPr>
            </a:lvl2pPr>
            <a:lvl3pPr marL="1143000" indent="-228600">
              <a:defRPr b="1">
                <a:solidFill>
                  <a:srgbClr val="FFFFFF"/>
                </a:solidFill>
                <a:latin typeface="Arial Narrow" pitchFamily="34" charset="0"/>
                <a:ea typeface="Arial Unicode MS" pitchFamily="34" charset="-128"/>
                <a:cs typeface="Arial Unicode MS" pitchFamily="34" charset="-128"/>
              </a:defRPr>
            </a:lvl3pPr>
            <a:lvl4pPr marL="1600200" indent="-228600">
              <a:defRPr b="1">
                <a:solidFill>
                  <a:srgbClr val="FFFFFF"/>
                </a:solidFill>
                <a:latin typeface="Arial Narrow" pitchFamily="34" charset="0"/>
                <a:ea typeface="Arial Unicode MS" pitchFamily="34" charset="-128"/>
                <a:cs typeface="Arial Unicode MS" pitchFamily="34" charset="-128"/>
              </a:defRPr>
            </a:lvl4pPr>
            <a:lvl5pPr marL="2057400" indent="-228600">
              <a:defRPr b="1">
                <a:solidFill>
                  <a:srgbClr val="FFFFFF"/>
                </a:solidFill>
                <a:latin typeface="Arial Narrow"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b="1">
                <a:solidFill>
                  <a:srgbClr val="FFFFFF"/>
                </a:solidFill>
                <a:latin typeface="Arial Narrow"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b="1">
                <a:solidFill>
                  <a:srgbClr val="FFFFFF"/>
                </a:solidFill>
                <a:latin typeface="Arial Narrow"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b="1">
                <a:solidFill>
                  <a:srgbClr val="FFFFFF"/>
                </a:solidFill>
                <a:latin typeface="Arial Narrow"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b="1">
                <a:solidFill>
                  <a:srgbClr val="FFFFFF"/>
                </a:solidFill>
                <a:latin typeface="Arial Narrow" pitchFamily="34" charset="0"/>
                <a:ea typeface="Arial Unicode MS" pitchFamily="34" charset="-128"/>
                <a:cs typeface="Arial Unicode MS" pitchFamily="34" charset="-128"/>
              </a:defRPr>
            </a:lvl9pPr>
          </a:lstStyle>
          <a:p>
            <a:fld id="{912216AB-9CE7-45B8-AF96-BA26739E88EE}" type="slidenum">
              <a:rPr lang="de-DE" altLang="de-DE" b="0">
                <a:solidFill>
                  <a:schemeClr val="tx1"/>
                </a:solidFill>
              </a:rPr>
              <a:pPr/>
              <a:t>22</a:t>
            </a:fld>
            <a:endParaRPr lang="de-DE" altLang="de-DE" b="0">
              <a:solidFill>
                <a:schemeClr val="tx1"/>
              </a:solidFill>
            </a:endParaRPr>
          </a:p>
        </p:txBody>
      </p:sp>
      <p:sp>
        <p:nvSpPr>
          <p:cNvPr id="30723" name="Rectangle 1031"/>
          <p:cNvSpPr txBox="1">
            <a:spLocks noGrp="1" noChangeArrowheads="1"/>
          </p:cNvSpPr>
          <p:nvPr/>
        </p:nvSpPr>
        <p:spPr bwMode="auto">
          <a:xfrm>
            <a:off x="5633287" y="6466108"/>
            <a:ext cx="4304944" cy="34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45" tIns="46121" rIns="92245" bIns="46121" anchor="b"/>
          <a:lstStyle>
            <a:lvl1pPr defTabSz="920750">
              <a:spcBef>
                <a:spcPct val="30000"/>
              </a:spcBef>
              <a:defRPr sz="1200">
                <a:solidFill>
                  <a:schemeClr val="tx1"/>
                </a:solidFill>
                <a:latin typeface="Arial Narrow" pitchFamily="34" charset="0"/>
              </a:defRPr>
            </a:lvl1pPr>
            <a:lvl2pPr marL="742950" indent="-285750" defTabSz="920750">
              <a:spcBef>
                <a:spcPct val="30000"/>
              </a:spcBef>
              <a:defRPr sz="1200">
                <a:solidFill>
                  <a:schemeClr val="tx1"/>
                </a:solidFill>
                <a:latin typeface="Arial Narrow" pitchFamily="34" charset="0"/>
              </a:defRPr>
            </a:lvl2pPr>
            <a:lvl3pPr marL="1143000" indent="-228600" defTabSz="920750">
              <a:spcBef>
                <a:spcPct val="30000"/>
              </a:spcBef>
              <a:defRPr sz="1200">
                <a:solidFill>
                  <a:schemeClr val="tx1"/>
                </a:solidFill>
                <a:latin typeface="Arial Narrow" pitchFamily="34" charset="0"/>
              </a:defRPr>
            </a:lvl3pPr>
            <a:lvl4pPr marL="1600200" indent="-228600" defTabSz="920750">
              <a:spcBef>
                <a:spcPct val="30000"/>
              </a:spcBef>
              <a:defRPr sz="1200">
                <a:solidFill>
                  <a:schemeClr val="tx1"/>
                </a:solidFill>
                <a:latin typeface="Arial Narrow" pitchFamily="34" charset="0"/>
              </a:defRPr>
            </a:lvl4pPr>
            <a:lvl5pPr marL="2057400" indent="-228600" defTabSz="920750">
              <a:spcBef>
                <a:spcPct val="30000"/>
              </a:spcBef>
              <a:defRPr sz="1200">
                <a:solidFill>
                  <a:schemeClr val="tx1"/>
                </a:solidFill>
                <a:latin typeface="Arial Narrow" pitchFamily="34" charset="0"/>
              </a:defRPr>
            </a:lvl5pPr>
            <a:lvl6pPr marL="2514600" indent="-228600" defTabSz="920750" eaLnBrk="0" fontAlgn="base" hangingPunct="0">
              <a:spcBef>
                <a:spcPct val="30000"/>
              </a:spcBef>
              <a:spcAft>
                <a:spcPct val="0"/>
              </a:spcAft>
              <a:defRPr sz="1200">
                <a:solidFill>
                  <a:schemeClr val="tx1"/>
                </a:solidFill>
                <a:latin typeface="Arial Narrow" pitchFamily="34" charset="0"/>
              </a:defRPr>
            </a:lvl6pPr>
            <a:lvl7pPr marL="2971800" indent="-228600" defTabSz="920750" eaLnBrk="0" fontAlgn="base" hangingPunct="0">
              <a:spcBef>
                <a:spcPct val="30000"/>
              </a:spcBef>
              <a:spcAft>
                <a:spcPct val="0"/>
              </a:spcAft>
              <a:defRPr sz="1200">
                <a:solidFill>
                  <a:schemeClr val="tx1"/>
                </a:solidFill>
                <a:latin typeface="Arial Narrow" pitchFamily="34" charset="0"/>
              </a:defRPr>
            </a:lvl7pPr>
            <a:lvl8pPr marL="3429000" indent="-228600" defTabSz="920750" eaLnBrk="0" fontAlgn="base" hangingPunct="0">
              <a:spcBef>
                <a:spcPct val="30000"/>
              </a:spcBef>
              <a:spcAft>
                <a:spcPct val="0"/>
              </a:spcAft>
              <a:defRPr sz="1200">
                <a:solidFill>
                  <a:schemeClr val="tx1"/>
                </a:solidFill>
                <a:latin typeface="Arial Narrow" pitchFamily="34" charset="0"/>
              </a:defRPr>
            </a:lvl8pPr>
            <a:lvl9pPr marL="3886200" indent="-228600" defTabSz="920750" eaLnBrk="0" fontAlgn="base" hangingPunct="0">
              <a:spcBef>
                <a:spcPct val="30000"/>
              </a:spcBef>
              <a:spcAft>
                <a:spcPct val="0"/>
              </a:spcAft>
              <a:defRPr sz="1200">
                <a:solidFill>
                  <a:schemeClr val="tx1"/>
                </a:solidFill>
                <a:latin typeface="Arial Narrow" pitchFamily="34" charset="0"/>
              </a:defRPr>
            </a:lvl9pPr>
          </a:lstStyle>
          <a:p>
            <a:pPr algn="r">
              <a:spcBef>
                <a:spcPct val="0"/>
              </a:spcBef>
            </a:pPr>
            <a:fld id="{C9D4317E-9A01-4474-B001-12BE215A2AB9}" type="slidenum">
              <a:rPr lang="de-DE" altLang="de-DE">
                <a:solidFill>
                  <a:srgbClr val="FFFFFF"/>
                </a:solidFill>
                <a:latin typeface="StoneSans"/>
              </a:rPr>
              <a:pPr algn="r">
                <a:spcBef>
                  <a:spcPct val="0"/>
                </a:spcBef>
              </a:pPr>
              <a:t>22</a:t>
            </a:fld>
            <a:endParaRPr lang="de-DE" altLang="de-DE">
              <a:solidFill>
                <a:srgbClr val="FFFFFF"/>
              </a:solidFill>
              <a:latin typeface="StoneSans"/>
            </a:endParaRPr>
          </a:p>
        </p:txBody>
      </p:sp>
      <p:sp>
        <p:nvSpPr>
          <p:cNvPr id="30724" name="Rectangle 2"/>
          <p:cNvSpPr>
            <a:spLocks noGrp="1" noRot="1" noChangeAspect="1" noChangeArrowheads="1" noTextEdit="1"/>
          </p:cNvSpPr>
          <p:nvPr>
            <p:ph type="sldImg"/>
          </p:nvPr>
        </p:nvSpPr>
        <p:spPr>
          <a:xfrm>
            <a:off x="2700338" y="511175"/>
            <a:ext cx="4535487" cy="2552700"/>
          </a:xfrm>
          <a:ln/>
        </p:spPr>
      </p:sp>
      <p:sp>
        <p:nvSpPr>
          <p:cNvPr id="30725" name="Rectangle 3"/>
          <p:cNvSpPr>
            <a:spLocks noGrp="1" noChangeArrowheads="1"/>
          </p:cNvSpPr>
          <p:nvPr>
            <p:ph type="body" idx="1"/>
          </p:nvPr>
        </p:nvSpPr>
        <p:spPr>
          <a:xfrm>
            <a:off x="1323709" y="3233054"/>
            <a:ext cx="7290816" cy="30623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45" tIns="46121" rIns="92245" bIns="46121"/>
          <a:lstStyle/>
          <a:p>
            <a:endParaRPr lang="de-DE" altLang="de-DE" dirty="0"/>
          </a:p>
        </p:txBody>
      </p:sp>
    </p:spTree>
    <p:extLst>
      <p:ext uri="{BB962C8B-B14F-4D97-AF65-F5344CB8AC3E}">
        <p14:creationId xmlns:p14="http://schemas.microsoft.com/office/powerpoint/2010/main" val="2233204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FF"/>
                </a:solidFill>
                <a:latin typeface="Arial Narrow" pitchFamily="34" charset="0"/>
                <a:ea typeface="Arial Unicode MS" pitchFamily="34" charset="-128"/>
                <a:cs typeface="Arial Unicode MS" pitchFamily="34" charset="-128"/>
              </a:defRPr>
            </a:lvl1pPr>
            <a:lvl2pPr marL="742950" indent="-285750">
              <a:defRPr b="1">
                <a:solidFill>
                  <a:srgbClr val="FFFFFF"/>
                </a:solidFill>
                <a:latin typeface="Arial Narrow" pitchFamily="34" charset="0"/>
                <a:ea typeface="Arial Unicode MS" pitchFamily="34" charset="-128"/>
                <a:cs typeface="Arial Unicode MS" pitchFamily="34" charset="-128"/>
              </a:defRPr>
            </a:lvl2pPr>
            <a:lvl3pPr marL="1143000" indent="-228600">
              <a:defRPr b="1">
                <a:solidFill>
                  <a:srgbClr val="FFFFFF"/>
                </a:solidFill>
                <a:latin typeface="Arial Narrow" pitchFamily="34" charset="0"/>
                <a:ea typeface="Arial Unicode MS" pitchFamily="34" charset="-128"/>
                <a:cs typeface="Arial Unicode MS" pitchFamily="34" charset="-128"/>
              </a:defRPr>
            </a:lvl3pPr>
            <a:lvl4pPr marL="1600200" indent="-228600">
              <a:defRPr b="1">
                <a:solidFill>
                  <a:srgbClr val="FFFFFF"/>
                </a:solidFill>
                <a:latin typeface="Arial Narrow" pitchFamily="34" charset="0"/>
                <a:ea typeface="Arial Unicode MS" pitchFamily="34" charset="-128"/>
                <a:cs typeface="Arial Unicode MS" pitchFamily="34" charset="-128"/>
              </a:defRPr>
            </a:lvl4pPr>
            <a:lvl5pPr marL="2057400" indent="-228600">
              <a:defRPr b="1">
                <a:solidFill>
                  <a:srgbClr val="FFFFFF"/>
                </a:solidFill>
                <a:latin typeface="Arial Narrow"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b="1">
                <a:solidFill>
                  <a:srgbClr val="FFFFFF"/>
                </a:solidFill>
                <a:latin typeface="Arial Narrow"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b="1">
                <a:solidFill>
                  <a:srgbClr val="FFFFFF"/>
                </a:solidFill>
                <a:latin typeface="Arial Narrow"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b="1">
                <a:solidFill>
                  <a:srgbClr val="FFFFFF"/>
                </a:solidFill>
                <a:latin typeface="Arial Narrow"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b="1">
                <a:solidFill>
                  <a:srgbClr val="FFFFFF"/>
                </a:solidFill>
                <a:latin typeface="Arial Narrow" pitchFamily="34" charset="0"/>
                <a:ea typeface="Arial Unicode MS" pitchFamily="34" charset="-128"/>
                <a:cs typeface="Arial Unicode MS" pitchFamily="34" charset="-128"/>
              </a:defRPr>
            </a:lvl9pPr>
          </a:lstStyle>
          <a:p>
            <a:fld id="{912216AB-9CE7-45B8-AF96-BA26739E88EE}" type="slidenum">
              <a:rPr lang="de-DE" altLang="de-DE" b="0">
                <a:solidFill>
                  <a:schemeClr val="tx1"/>
                </a:solidFill>
              </a:rPr>
              <a:pPr/>
              <a:t>23</a:t>
            </a:fld>
            <a:endParaRPr lang="de-DE" altLang="de-DE" b="0">
              <a:solidFill>
                <a:schemeClr val="tx1"/>
              </a:solidFill>
            </a:endParaRPr>
          </a:p>
        </p:txBody>
      </p:sp>
      <p:sp>
        <p:nvSpPr>
          <p:cNvPr id="30723" name="Rectangle 1031"/>
          <p:cNvSpPr txBox="1">
            <a:spLocks noGrp="1" noChangeArrowheads="1"/>
          </p:cNvSpPr>
          <p:nvPr/>
        </p:nvSpPr>
        <p:spPr bwMode="auto">
          <a:xfrm>
            <a:off x="5633287" y="6466108"/>
            <a:ext cx="4304944" cy="34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45" tIns="46121" rIns="92245" bIns="46121" anchor="b"/>
          <a:lstStyle>
            <a:lvl1pPr defTabSz="920750">
              <a:spcBef>
                <a:spcPct val="30000"/>
              </a:spcBef>
              <a:defRPr sz="1200">
                <a:solidFill>
                  <a:schemeClr val="tx1"/>
                </a:solidFill>
                <a:latin typeface="Arial Narrow" pitchFamily="34" charset="0"/>
              </a:defRPr>
            </a:lvl1pPr>
            <a:lvl2pPr marL="742950" indent="-285750" defTabSz="920750">
              <a:spcBef>
                <a:spcPct val="30000"/>
              </a:spcBef>
              <a:defRPr sz="1200">
                <a:solidFill>
                  <a:schemeClr val="tx1"/>
                </a:solidFill>
                <a:latin typeface="Arial Narrow" pitchFamily="34" charset="0"/>
              </a:defRPr>
            </a:lvl2pPr>
            <a:lvl3pPr marL="1143000" indent="-228600" defTabSz="920750">
              <a:spcBef>
                <a:spcPct val="30000"/>
              </a:spcBef>
              <a:defRPr sz="1200">
                <a:solidFill>
                  <a:schemeClr val="tx1"/>
                </a:solidFill>
                <a:latin typeface="Arial Narrow" pitchFamily="34" charset="0"/>
              </a:defRPr>
            </a:lvl3pPr>
            <a:lvl4pPr marL="1600200" indent="-228600" defTabSz="920750">
              <a:spcBef>
                <a:spcPct val="30000"/>
              </a:spcBef>
              <a:defRPr sz="1200">
                <a:solidFill>
                  <a:schemeClr val="tx1"/>
                </a:solidFill>
                <a:latin typeface="Arial Narrow" pitchFamily="34" charset="0"/>
              </a:defRPr>
            </a:lvl4pPr>
            <a:lvl5pPr marL="2057400" indent="-228600" defTabSz="920750">
              <a:spcBef>
                <a:spcPct val="30000"/>
              </a:spcBef>
              <a:defRPr sz="1200">
                <a:solidFill>
                  <a:schemeClr val="tx1"/>
                </a:solidFill>
                <a:latin typeface="Arial Narrow" pitchFamily="34" charset="0"/>
              </a:defRPr>
            </a:lvl5pPr>
            <a:lvl6pPr marL="2514600" indent="-228600" defTabSz="920750" eaLnBrk="0" fontAlgn="base" hangingPunct="0">
              <a:spcBef>
                <a:spcPct val="30000"/>
              </a:spcBef>
              <a:spcAft>
                <a:spcPct val="0"/>
              </a:spcAft>
              <a:defRPr sz="1200">
                <a:solidFill>
                  <a:schemeClr val="tx1"/>
                </a:solidFill>
                <a:latin typeface="Arial Narrow" pitchFamily="34" charset="0"/>
              </a:defRPr>
            </a:lvl6pPr>
            <a:lvl7pPr marL="2971800" indent="-228600" defTabSz="920750" eaLnBrk="0" fontAlgn="base" hangingPunct="0">
              <a:spcBef>
                <a:spcPct val="30000"/>
              </a:spcBef>
              <a:spcAft>
                <a:spcPct val="0"/>
              </a:spcAft>
              <a:defRPr sz="1200">
                <a:solidFill>
                  <a:schemeClr val="tx1"/>
                </a:solidFill>
                <a:latin typeface="Arial Narrow" pitchFamily="34" charset="0"/>
              </a:defRPr>
            </a:lvl7pPr>
            <a:lvl8pPr marL="3429000" indent="-228600" defTabSz="920750" eaLnBrk="0" fontAlgn="base" hangingPunct="0">
              <a:spcBef>
                <a:spcPct val="30000"/>
              </a:spcBef>
              <a:spcAft>
                <a:spcPct val="0"/>
              </a:spcAft>
              <a:defRPr sz="1200">
                <a:solidFill>
                  <a:schemeClr val="tx1"/>
                </a:solidFill>
                <a:latin typeface="Arial Narrow" pitchFamily="34" charset="0"/>
              </a:defRPr>
            </a:lvl8pPr>
            <a:lvl9pPr marL="3886200" indent="-228600" defTabSz="920750" eaLnBrk="0" fontAlgn="base" hangingPunct="0">
              <a:spcBef>
                <a:spcPct val="30000"/>
              </a:spcBef>
              <a:spcAft>
                <a:spcPct val="0"/>
              </a:spcAft>
              <a:defRPr sz="1200">
                <a:solidFill>
                  <a:schemeClr val="tx1"/>
                </a:solidFill>
                <a:latin typeface="Arial Narrow" pitchFamily="34" charset="0"/>
              </a:defRPr>
            </a:lvl9pPr>
          </a:lstStyle>
          <a:p>
            <a:pPr algn="r">
              <a:spcBef>
                <a:spcPct val="0"/>
              </a:spcBef>
            </a:pPr>
            <a:fld id="{C9D4317E-9A01-4474-B001-12BE215A2AB9}" type="slidenum">
              <a:rPr lang="de-DE" altLang="de-DE">
                <a:solidFill>
                  <a:srgbClr val="FFFFFF"/>
                </a:solidFill>
                <a:latin typeface="StoneSans"/>
              </a:rPr>
              <a:pPr algn="r">
                <a:spcBef>
                  <a:spcPct val="0"/>
                </a:spcBef>
              </a:pPr>
              <a:t>23</a:t>
            </a:fld>
            <a:endParaRPr lang="de-DE" altLang="de-DE">
              <a:solidFill>
                <a:srgbClr val="FFFFFF"/>
              </a:solidFill>
              <a:latin typeface="StoneSans"/>
            </a:endParaRPr>
          </a:p>
        </p:txBody>
      </p:sp>
      <p:sp>
        <p:nvSpPr>
          <p:cNvPr id="30724" name="Rectangle 2"/>
          <p:cNvSpPr>
            <a:spLocks noGrp="1" noRot="1" noChangeAspect="1" noChangeArrowheads="1" noTextEdit="1"/>
          </p:cNvSpPr>
          <p:nvPr>
            <p:ph type="sldImg"/>
          </p:nvPr>
        </p:nvSpPr>
        <p:spPr>
          <a:xfrm>
            <a:off x="2700338" y="511175"/>
            <a:ext cx="4535487" cy="2552700"/>
          </a:xfrm>
          <a:ln/>
        </p:spPr>
      </p:sp>
      <p:sp>
        <p:nvSpPr>
          <p:cNvPr id="30725" name="Rectangle 3"/>
          <p:cNvSpPr>
            <a:spLocks noGrp="1" noChangeArrowheads="1"/>
          </p:cNvSpPr>
          <p:nvPr>
            <p:ph type="body" idx="1"/>
          </p:nvPr>
        </p:nvSpPr>
        <p:spPr>
          <a:xfrm>
            <a:off x="1323709" y="3233054"/>
            <a:ext cx="7290816" cy="30623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45" tIns="46121" rIns="92245" bIns="46121"/>
          <a:lstStyle/>
          <a:p>
            <a:endParaRPr lang="de-DE" altLang="de-DE" dirty="0"/>
          </a:p>
        </p:txBody>
      </p:sp>
    </p:spTree>
    <p:extLst>
      <p:ext uri="{BB962C8B-B14F-4D97-AF65-F5344CB8AC3E}">
        <p14:creationId xmlns:p14="http://schemas.microsoft.com/office/powerpoint/2010/main" val="99286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B58958F-1DCE-4590-B061-CED8E620FB5A}" type="slidenum">
              <a:rPr lang="de-DE" smtClean="0"/>
              <a:t>24</a:t>
            </a:fld>
            <a:endParaRPr lang="de-DE"/>
          </a:p>
        </p:txBody>
      </p:sp>
    </p:spTree>
    <p:extLst>
      <p:ext uri="{BB962C8B-B14F-4D97-AF65-F5344CB8AC3E}">
        <p14:creationId xmlns:p14="http://schemas.microsoft.com/office/powerpoint/2010/main" val="2786509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5766" indent="-185766">
              <a:buFontTx/>
              <a:buChar char="-"/>
            </a:pPr>
            <a:r>
              <a:rPr lang="de-DE" dirty="0"/>
              <a:t>Der Tourismus</a:t>
            </a:r>
            <a:r>
              <a:rPr lang="de-DE" baseline="0" dirty="0"/>
              <a:t> ist für 8 % der weltweiten energiebedingten Emissionen verantwortlich</a:t>
            </a:r>
          </a:p>
          <a:p>
            <a:pPr marL="185766" indent="-185766">
              <a:buFontTx/>
              <a:buChar char="-"/>
            </a:pPr>
            <a:r>
              <a:rPr lang="de-DE" baseline="0" dirty="0"/>
              <a:t>75 % der Tourismusbedingten Emissionen entfallen auf den Verkehr &gt; Radtourismus als ein Baustein für eine klimafreundliche Mobilität im Urlaub und bei Tagesausflügen</a:t>
            </a:r>
          </a:p>
          <a:p>
            <a:pPr marL="185766" indent="-185766">
              <a:buFontTx/>
              <a:buChar char="-"/>
            </a:pPr>
            <a:r>
              <a:rPr lang="de-DE" sz="1300" dirty="0"/>
              <a:t>Der Verkehrssektor verursacht rund ein Viertel des weltweiten energiebedingten CO2 -Ausstoßes, und seine Emissionen steigen schneller als bei allen anderen Endverbrauchern.</a:t>
            </a:r>
            <a:endParaRPr lang="de-DE" dirty="0"/>
          </a:p>
          <a:p>
            <a:endParaRPr lang="de-DE" dirty="0"/>
          </a:p>
          <a:p>
            <a:endParaRPr lang="de-DE" dirty="0"/>
          </a:p>
          <a:p>
            <a:pPr marL="179116" indent="-179116">
              <a:buFont typeface="Arial" panose="020B0604020202020204" pitchFamily="34" charset="0"/>
              <a:buChar char="•"/>
            </a:pPr>
            <a:r>
              <a:rPr lang="de-DE" baseline="0" dirty="0"/>
              <a:t>2019: 39,6 % - ja</a:t>
            </a:r>
          </a:p>
          <a:p>
            <a:pPr marL="179116" indent="-179116">
              <a:buFont typeface="Arial" panose="020B0604020202020204" pitchFamily="34" charset="0"/>
              <a:buChar char="•"/>
            </a:pPr>
            <a:r>
              <a:rPr lang="de-DE" baseline="0" dirty="0"/>
              <a:t>2020: 33,2 % - ja</a:t>
            </a:r>
          </a:p>
          <a:p>
            <a:pPr marL="179116" indent="-179116">
              <a:buFont typeface="Arial" panose="020B0604020202020204" pitchFamily="34" charset="0"/>
              <a:buChar char="•"/>
            </a:pPr>
            <a:r>
              <a:rPr lang="de-DE" baseline="0" dirty="0"/>
              <a:t>2021: 51,8 % - ja (seit 2021 leicht veränderte Fragestellung)</a:t>
            </a:r>
            <a:endParaRPr lang="de-DE" dirty="0"/>
          </a:p>
        </p:txBody>
      </p:sp>
      <p:sp>
        <p:nvSpPr>
          <p:cNvPr id="4" name="Foliennummernplatzhalter 3"/>
          <p:cNvSpPr>
            <a:spLocks noGrp="1"/>
          </p:cNvSpPr>
          <p:nvPr>
            <p:ph type="sldNum" sz="quarter" idx="10"/>
          </p:nvPr>
        </p:nvSpPr>
        <p:spPr/>
        <p:txBody>
          <a:bodyPr/>
          <a:lstStyle/>
          <a:p>
            <a:fld id="{3779FD9A-D200-4DC7-B840-EBF6CA462BC0}" type="slidenum">
              <a:rPr lang="de-DE" smtClean="0"/>
              <a:pPr/>
              <a:t>3</a:t>
            </a:fld>
            <a:endParaRPr lang="de-DE"/>
          </a:p>
        </p:txBody>
      </p:sp>
    </p:spTree>
    <p:extLst>
      <p:ext uri="{BB962C8B-B14F-4D97-AF65-F5344CB8AC3E}">
        <p14:creationId xmlns:p14="http://schemas.microsoft.com/office/powerpoint/2010/main" val="3556285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smtClean="0"/>
              <a:t>Lt. Den Hochrechnungen</a:t>
            </a:r>
            <a:r>
              <a:rPr lang="de-DE" baseline="0" dirty="0" smtClean="0"/>
              <a:t> der FUR wurden 2023 2 Mio. weniger Urlaubsreisen unternommen als 2019. &gt;&gt; immer noch weniger Reisen insgesamt; </a:t>
            </a:r>
            <a:r>
              <a:rPr lang="de-DE" sz="1200" kern="1200" dirty="0" smtClean="0">
                <a:solidFill>
                  <a:schemeClr val="tx1"/>
                </a:solidFill>
                <a:effectLst/>
                <a:latin typeface="+mn-lt"/>
                <a:ea typeface="+mn-ea"/>
                <a:cs typeface="+mn-cs"/>
              </a:rPr>
              <a:t>Nachfrage nach Urlaubsreisen noch nicht auf Vor-Corona-Niveau</a:t>
            </a:r>
          </a:p>
          <a:p>
            <a:pPr marL="171450" indent="-171450">
              <a:buFontTx/>
              <a:buChar char="-"/>
            </a:pPr>
            <a:r>
              <a:rPr lang="de-DE" baseline="0" dirty="0" smtClean="0"/>
              <a:t>Der Inlandsanteil lag 1 Prozent unter dem Vorjahr (2022)</a:t>
            </a:r>
          </a:p>
          <a:p>
            <a:pPr marL="171450" indent="-171450">
              <a:buFontTx/>
              <a:buChar char="-"/>
            </a:pPr>
            <a:r>
              <a:rPr lang="de-DE" baseline="0" dirty="0" smtClean="0"/>
              <a:t>Fernziele + 1 Prozent (aber auf gleichem Niveau wie 2019)</a:t>
            </a:r>
          </a:p>
          <a:p>
            <a:pPr marL="171450" indent="-171450">
              <a:buFontTx/>
              <a:buChar char="-"/>
            </a:pPr>
            <a:r>
              <a:rPr lang="de-DE" dirty="0" smtClean="0"/>
              <a:t>Alpen +1 Prozent (+ 1 %</a:t>
            </a:r>
            <a:r>
              <a:rPr lang="de-DE" baseline="0" dirty="0" smtClean="0"/>
              <a:t> zu 2019)</a:t>
            </a:r>
          </a:p>
          <a:p>
            <a:pPr marL="171450" lvl="0" indent="-171450">
              <a:buFont typeface="Arial" panose="020B0604020202020204" pitchFamily="34" charset="0"/>
              <a:buChar char="•"/>
            </a:pPr>
            <a:r>
              <a:rPr lang="de-DE" sz="1200" kern="1200" dirty="0" smtClean="0">
                <a:solidFill>
                  <a:schemeClr val="tx1"/>
                </a:solidFill>
                <a:effectLst/>
                <a:latin typeface="+mn-lt"/>
                <a:ea typeface="+mn-ea"/>
                <a:cs typeface="+mn-cs"/>
              </a:rPr>
              <a:t>ca. 69 Mio. Urlaubsreisen* (+3% geg. Vorjahr, -3% geg. 2019; 2020: 50,5 Mio.), Quelle: FUR Erste Ergebnisse 2024</a:t>
            </a:r>
          </a:p>
          <a:p>
            <a:pPr marL="171450" lvl="0" indent="-171450">
              <a:buFont typeface="Arial" panose="020B0604020202020204" pitchFamily="34" charset="0"/>
              <a:buChar char="•"/>
            </a:pPr>
            <a:r>
              <a:rPr lang="de-DE" sz="1200" kern="1200" dirty="0" smtClean="0">
                <a:solidFill>
                  <a:schemeClr val="tx1"/>
                </a:solidFill>
                <a:effectLst/>
                <a:latin typeface="+mn-lt"/>
                <a:ea typeface="+mn-ea"/>
                <a:cs typeface="+mn-cs"/>
              </a:rPr>
              <a:t>Preissteigerungen sorgen für relativ konstante Umsätze, bei sinkender Zahl an </a:t>
            </a:r>
            <a:r>
              <a:rPr lang="de-DE" sz="1200" kern="1200" dirty="0" err="1" smtClean="0">
                <a:solidFill>
                  <a:schemeClr val="tx1"/>
                </a:solidFill>
                <a:effectLst/>
                <a:latin typeface="+mn-lt"/>
                <a:ea typeface="+mn-ea"/>
                <a:cs typeface="+mn-cs"/>
              </a:rPr>
              <a:t>Urlauber:innen</a:t>
            </a:r>
            <a:r>
              <a:rPr lang="de-DE" sz="1200" kern="1200" dirty="0" smtClean="0">
                <a:solidFill>
                  <a:schemeClr val="tx1"/>
                </a:solidFill>
                <a:effectLst/>
                <a:latin typeface="+mn-lt"/>
                <a:ea typeface="+mn-ea"/>
                <a:cs typeface="+mn-cs"/>
              </a:rPr>
              <a:t>, das spiegeln</a:t>
            </a:r>
            <a:r>
              <a:rPr lang="de-DE" sz="1200" kern="1200" baseline="0" dirty="0" smtClean="0">
                <a:solidFill>
                  <a:schemeClr val="tx1"/>
                </a:solidFill>
                <a:effectLst/>
                <a:latin typeface="+mn-lt"/>
                <a:ea typeface="+mn-ea"/>
                <a:cs typeface="+mn-cs"/>
              </a:rPr>
              <a:t> auch die </a:t>
            </a:r>
            <a:r>
              <a:rPr lang="de-DE" sz="1200" kern="1200" baseline="0" dirty="0" err="1" smtClean="0">
                <a:solidFill>
                  <a:schemeClr val="tx1"/>
                </a:solidFill>
                <a:effectLst/>
                <a:latin typeface="+mn-lt"/>
                <a:ea typeface="+mn-ea"/>
                <a:cs typeface="+mn-cs"/>
              </a:rPr>
              <a:t>Reiseveranstalter:innen</a:t>
            </a:r>
            <a:endParaRPr lang="de-DE" sz="120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smtClean="0">
                <a:solidFill>
                  <a:schemeClr val="tx1"/>
                </a:solidFill>
                <a:effectLst/>
                <a:latin typeface="+mn-lt"/>
                <a:ea typeface="+mn-ea"/>
                <a:cs typeface="+mn-cs"/>
              </a:rPr>
              <a:t>Auch der Fahrradmonitor spiegelt einen Rückgang ein- mehrtägiger Fahrradtouren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smtClean="0">
                <a:solidFill>
                  <a:schemeClr val="tx1"/>
                </a:solidFill>
                <a:effectLst/>
                <a:latin typeface="+mn-lt"/>
                <a:ea typeface="+mn-ea"/>
                <a:cs typeface="+mn-cs"/>
              </a:rPr>
              <a:t>Lt. </a:t>
            </a:r>
            <a:r>
              <a:rPr lang="de-DE" sz="1200" kern="1200" dirty="0" err="1" smtClean="0">
                <a:solidFill>
                  <a:schemeClr val="tx1"/>
                </a:solidFill>
                <a:effectLst/>
                <a:latin typeface="+mn-lt"/>
                <a:ea typeface="+mn-ea"/>
                <a:cs typeface="+mn-cs"/>
              </a:rPr>
              <a:t>Dwif</a:t>
            </a:r>
            <a:r>
              <a:rPr lang="de-DE" sz="1200" kern="1200" dirty="0" smtClean="0">
                <a:solidFill>
                  <a:schemeClr val="tx1"/>
                </a:solidFill>
                <a:effectLst/>
                <a:latin typeface="+mn-lt"/>
                <a:ea typeface="+mn-ea"/>
                <a:cs typeface="+mn-cs"/>
              </a:rPr>
              <a:t>-Faktenkompass gab</a:t>
            </a:r>
            <a:r>
              <a:rPr lang="de-DE" sz="1200" kern="1200" baseline="0" dirty="0" smtClean="0">
                <a:solidFill>
                  <a:schemeClr val="tx1"/>
                </a:solidFill>
                <a:effectLst/>
                <a:latin typeface="+mn-lt"/>
                <a:ea typeface="+mn-ea"/>
                <a:cs typeface="+mn-cs"/>
              </a:rPr>
              <a:t> es im Sommer (Juni-September 2023) + 10,2 % mehr gewerbliche ÜN im Ausland im Vergleich zum Sommer 2019, Inland ging leicht zurück (-0,2)</a:t>
            </a:r>
          </a:p>
          <a:p>
            <a:pPr lvl="0"/>
            <a:r>
              <a:rPr lang="de-DE" sz="1200" kern="1200" dirty="0" smtClean="0">
                <a:solidFill>
                  <a:schemeClr val="tx1"/>
                </a:solidFill>
                <a:effectLst/>
                <a:latin typeface="+mn-lt"/>
                <a:ea typeface="+mn-ea"/>
                <a:cs typeface="+mn-cs"/>
              </a:rPr>
              <a:t>Passagierzahlen an den deutschen Flughäfen: So verteilen sich die drei Marktsegmente im Jahresverlauf:</a:t>
            </a:r>
          </a:p>
          <a:p>
            <a:pPr lvl="1"/>
            <a:r>
              <a:rPr lang="de-DE" sz="1200" kern="1200" dirty="0" smtClean="0">
                <a:solidFill>
                  <a:schemeClr val="tx1"/>
                </a:solidFill>
                <a:effectLst/>
                <a:latin typeface="+mn-lt"/>
                <a:ea typeface="+mn-ea"/>
                <a:cs typeface="+mn-cs"/>
              </a:rPr>
              <a:t>21,43 Millionen Passagiere flogen innerdeutsch (+24,0% zum Vorjahr), gegenüber Jan-Nov 2019 ist das weniger als die Hälfte (49,8%).</a:t>
            </a:r>
          </a:p>
          <a:p>
            <a:pPr lvl="1"/>
            <a:r>
              <a:rPr lang="de-DE" sz="1200" kern="1200" dirty="0" smtClean="0">
                <a:solidFill>
                  <a:schemeClr val="tx1"/>
                </a:solidFill>
                <a:effectLst/>
                <a:latin typeface="+mn-lt"/>
                <a:ea typeface="+mn-ea"/>
                <a:cs typeface="+mn-cs"/>
              </a:rPr>
              <a:t> 126,79 Millionen Passagiere sind im Europa-Verkehr an den deutschen Flughäfen unterwegs (+16,4% zum Vorjahr, gegenüber Jan-Okt 2019 sind es 84,7%).</a:t>
            </a:r>
          </a:p>
          <a:p>
            <a:pPr lvl="1"/>
            <a:r>
              <a:rPr lang="de-DE" sz="1200" kern="1200" dirty="0" smtClean="0">
                <a:solidFill>
                  <a:schemeClr val="tx1"/>
                </a:solidFill>
                <a:effectLst/>
                <a:latin typeface="+mn-lt"/>
                <a:ea typeface="+mn-ea"/>
                <a:cs typeface="+mn-cs"/>
              </a:rPr>
              <a:t>Die </a:t>
            </a:r>
            <a:r>
              <a:rPr lang="de-DE" sz="1200" kern="1200" dirty="0" err="1" smtClean="0">
                <a:solidFill>
                  <a:schemeClr val="tx1"/>
                </a:solidFill>
                <a:effectLst/>
                <a:latin typeface="+mn-lt"/>
                <a:ea typeface="+mn-ea"/>
                <a:cs typeface="+mn-cs"/>
              </a:rPr>
              <a:t>Interkont</a:t>
            </a:r>
            <a:r>
              <a:rPr lang="de-DE" sz="1200" kern="1200" dirty="0" smtClean="0">
                <a:solidFill>
                  <a:schemeClr val="tx1"/>
                </a:solidFill>
                <a:effectLst/>
                <a:latin typeface="+mn-lt"/>
                <a:ea typeface="+mn-ea"/>
                <a:cs typeface="+mn-cs"/>
              </a:rPr>
              <a:t>-Nachfrage (35,0 Millionen </a:t>
            </a:r>
            <a:r>
              <a:rPr lang="de-DE" sz="1200" kern="1200" dirty="0" err="1" smtClean="0">
                <a:solidFill>
                  <a:schemeClr val="tx1"/>
                </a:solidFill>
                <a:effectLst/>
                <a:latin typeface="+mn-lt"/>
                <a:ea typeface="+mn-ea"/>
                <a:cs typeface="+mn-cs"/>
              </a:rPr>
              <a:t>Paxe</a:t>
            </a:r>
            <a:r>
              <a:rPr lang="de-DE" sz="1200" kern="1200" dirty="0" smtClean="0">
                <a:solidFill>
                  <a:schemeClr val="tx1"/>
                </a:solidFill>
                <a:effectLst/>
                <a:latin typeface="+mn-lt"/>
                <a:ea typeface="+mn-ea"/>
                <a:cs typeface="+mn-cs"/>
              </a:rPr>
              <a:t>) wächst mit +32,3% zum Vorjahr und treibt die Erholung mit der dynamischsten </a:t>
            </a:r>
            <a:r>
              <a:rPr lang="de-DE" sz="1200" kern="1200" dirty="0" err="1" smtClean="0">
                <a:solidFill>
                  <a:schemeClr val="tx1"/>
                </a:solidFill>
                <a:effectLst/>
                <a:latin typeface="+mn-lt"/>
                <a:ea typeface="+mn-ea"/>
                <a:cs typeface="+mn-cs"/>
              </a:rPr>
              <a:t>Recovery</a:t>
            </a:r>
            <a:r>
              <a:rPr lang="de-DE" sz="1200" kern="1200" dirty="0" smtClean="0">
                <a:solidFill>
                  <a:schemeClr val="tx1"/>
                </a:solidFill>
                <a:effectLst/>
                <a:latin typeface="+mn-lt"/>
                <a:ea typeface="+mn-ea"/>
                <a:cs typeface="+mn-cs"/>
              </a:rPr>
              <a:t>-Rate (gegenüber Jan-Nov 2019 sind es 87,0%). </a:t>
            </a:r>
            <a:r>
              <a:rPr lang="de-DE" sz="1200" u="sng" kern="1200" dirty="0" smtClean="0">
                <a:solidFill>
                  <a:schemeClr val="tx1"/>
                </a:solidFill>
                <a:effectLst/>
                <a:latin typeface="+mn-lt"/>
                <a:ea typeface="+mn-ea"/>
                <a:cs typeface="+mn-cs"/>
                <a:hlinkClick r:id="rId3"/>
              </a:rPr>
              <a:t>https://www.adv.aero/wp-content/uploads/2015/11/11.2023-ADV-Monatsstatistik.pdf</a:t>
            </a:r>
            <a:r>
              <a:rPr lang="de-DE" sz="1200" kern="1200" dirty="0" smtClean="0">
                <a:solidFill>
                  <a:schemeClr val="tx1"/>
                </a:solidFill>
                <a:effectLst/>
                <a:latin typeface="+mn-lt"/>
                <a:ea typeface="+mn-ea"/>
                <a:cs typeface="+mn-cs"/>
              </a:rPr>
              <a:t> </a:t>
            </a:r>
            <a:r>
              <a:rPr lang="de-DE" sz="1200" i="1" kern="1200" dirty="0" smtClean="0">
                <a:solidFill>
                  <a:schemeClr val="tx1"/>
                </a:solidFill>
                <a:effectLst/>
                <a:latin typeface="+mn-lt"/>
                <a:ea typeface="+mn-ea"/>
                <a:cs typeface="+mn-cs"/>
              </a:rPr>
              <a:t>&gt;&gt; Achtung, hier sind Geschäftsreisende mit dabei</a:t>
            </a:r>
            <a:r>
              <a:rPr lang="de-DE"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de-DE" sz="1200" kern="1200" dirty="0" smtClean="0">
              <a:solidFill>
                <a:schemeClr val="tx1"/>
              </a:solidFill>
              <a:effectLst/>
              <a:latin typeface="+mn-lt"/>
              <a:ea typeface="+mn-ea"/>
              <a:cs typeface="+mn-cs"/>
            </a:endParaRPr>
          </a:p>
          <a:p>
            <a:pPr marL="171450" indent="-171450">
              <a:buFontTx/>
              <a:buChar char="-"/>
            </a:pPr>
            <a:endParaRPr lang="de-DE" dirty="0"/>
          </a:p>
        </p:txBody>
      </p:sp>
      <p:sp>
        <p:nvSpPr>
          <p:cNvPr id="4" name="Foliennummernplatzhalter 3"/>
          <p:cNvSpPr>
            <a:spLocks noGrp="1"/>
          </p:cNvSpPr>
          <p:nvPr>
            <p:ph type="sldNum" sz="quarter" idx="10"/>
          </p:nvPr>
        </p:nvSpPr>
        <p:spPr/>
        <p:txBody>
          <a:bodyPr/>
          <a:lstStyle/>
          <a:p>
            <a:fld id="{4EED4112-2FAA-46B4-97EE-E42F01EAE153}" type="slidenum">
              <a:rPr lang="de-DE" smtClean="0"/>
              <a:t>5</a:t>
            </a:fld>
            <a:endParaRPr lang="de-DE"/>
          </a:p>
        </p:txBody>
      </p:sp>
    </p:spTree>
    <p:extLst>
      <p:ext uri="{BB962C8B-B14F-4D97-AF65-F5344CB8AC3E}">
        <p14:creationId xmlns:p14="http://schemas.microsoft.com/office/powerpoint/2010/main" val="3253151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t>Angebote für Naherholung und Tourismus</a:t>
            </a:r>
          </a:p>
          <a:p>
            <a:pPr marL="600990" indent="-600990">
              <a:buFontTx/>
              <a:buChar char="-"/>
            </a:pPr>
            <a:r>
              <a:rPr lang="de-DE" sz="1100" dirty="0"/>
              <a:t>Freizeitangebote für Bürger</a:t>
            </a:r>
          </a:p>
          <a:p>
            <a:pPr marL="600990" indent="-600990">
              <a:buFontTx/>
              <a:buChar char="-"/>
            </a:pPr>
            <a:r>
              <a:rPr lang="de-DE" sz="1100" dirty="0"/>
              <a:t>Attraktivität der Region steigern</a:t>
            </a:r>
          </a:p>
          <a:p>
            <a:pPr marL="600990" indent="-600990">
              <a:buFontTx/>
              <a:buChar char="-"/>
            </a:pPr>
            <a:r>
              <a:rPr lang="de-DE" sz="1100" dirty="0"/>
              <a:t>Identität mit der Region schaffen</a:t>
            </a:r>
          </a:p>
          <a:p>
            <a:pPr marL="600990" indent="-600990">
              <a:buFontTx/>
              <a:buChar char="-"/>
            </a:pPr>
            <a:r>
              <a:rPr lang="de-DE" sz="1100" dirty="0"/>
              <a:t>Gleichzeitig Besucherlenkung</a:t>
            </a:r>
          </a:p>
          <a:p>
            <a:pPr marL="600990" indent="-600990">
              <a:buFontTx/>
              <a:buChar char="-"/>
            </a:pPr>
            <a:r>
              <a:rPr lang="de-DE" sz="1100" dirty="0">
                <a:solidFill>
                  <a:srgbClr val="EF7F01"/>
                </a:solidFill>
              </a:rPr>
              <a:t>Radverkehr als Teil von Tourismuskonzepten</a:t>
            </a:r>
          </a:p>
          <a:p>
            <a:pPr marL="600990" indent="-600990">
              <a:buFontTx/>
              <a:buChar char="-"/>
            </a:pPr>
            <a:endParaRPr lang="de-DE" sz="1100" dirty="0">
              <a:solidFill>
                <a:srgbClr val="EF7F01"/>
              </a:solidFill>
            </a:endParaRPr>
          </a:p>
          <a:p>
            <a:pPr marL="450743" indent="-450743">
              <a:buClr>
                <a:srgbClr val="EE7F00"/>
              </a:buClr>
              <a:buFont typeface="Arial" panose="020B0604020202020204" pitchFamily="34" charset="0"/>
              <a:buChar char="•"/>
            </a:pPr>
            <a:r>
              <a:rPr lang="de-DE" sz="1100" dirty="0"/>
              <a:t>Wegenetz speziell im ländlichen Raum, entlang von Flüssen/Gewässern</a:t>
            </a:r>
          </a:p>
          <a:p>
            <a:pPr marL="450743" indent="-450743">
              <a:buClr>
                <a:srgbClr val="EE7F00"/>
              </a:buClr>
              <a:buFont typeface="Arial" panose="020B0604020202020204" pitchFamily="34" charset="0"/>
              <a:buChar char="•"/>
            </a:pPr>
            <a:r>
              <a:rPr lang="de-DE" sz="1100" dirty="0"/>
              <a:t>Abseits des KFZ-Wegenetzes</a:t>
            </a:r>
          </a:p>
          <a:p>
            <a:pPr marL="450743" indent="-450743">
              <a:buClr>
                <a:srgbClr val="EE7F00"/>
              </a:buClr>
              <a:buFont typeface="Arial" panose="020B0604020202020204" pitchFamily="34" charset="0"/>
              <a:buChar char="•"/>
            </a:pPr>
            <a:r>
              <a:rPr lang="de-DE" sz="1100" dirty="0"/>
              <a:t>Wegenetze inkl. kleinerer Themenrouten: 100.000 km</a:t>
            </a:r>
          </a:p>
          <a:p>
            <a:pPr marL="450743" indent="-450743">
              <a:buClr>
                <a:srgbClr val="EE7F00"/>
              </a:buClr>
              <a:buFont typeface="Arial" panose="020B0604020202020204" pitchFamily="34" charset="0"/>
              <a:buChar char="•"/>
            </a:pPr>
            <a:r>
              <a:rPr lang="de-DE" sz="1100" dirty="0"/>
              <a:t>Deutschland als Vorreiter im Radtourismus weltweit</a:t>
            </a:r>
          </a:p>
          <a:p>
            <a:endParaRPr lang="de-DE" sz="1100" dirty="0"/>
          </a:p>
          <a:p>
            <a:endParaRPr lang="de-DE" sz="1100" dirty="0"/>
          </a:p>
          <a:p>
            <a:r>
              <a:rPr lang="de-DE" sz="1100" dirty="0"/>
              <a:t>Da 75% der Radurlaube ländliche Regionen erschließen, treibt dieser Tourismuszweig die ländliche Entwicklung voran und stärkt die Wirtschaftsstruktur. Dabei schafft der Fahrradtourismus aufgrund seiner Anbieterstruktur in erster Linie Arbeitsplätze in kleinen und mittelständischen Unternehmen. Radtourismus ist Wirtschaftsförderung und eine Chance zur Verbesserung der Lebensqualität. </a:t>
            </a:r>
          </a:p>
          <a:p>
            <a:endParaRPr lang="de-DE" sz="1100" dirty="0"/>
          </a:p>
          <a:p>
            <a:pPr lvl="0"/>
            <a:r>
              <a:rPr lang="de-DE" sz="1100" dirty="0"/>
              <a:t>Rund 92.000 Kilometer lang ist nach ADFC-Erhebungen das Netz der </a:t>
            </a:r>
            <a:r>
              <a:rPr lang="de-DE" sz="1100" u="sng" dirty="0"/>
              <a:t>touristischen Radfernwege</a:t>
            </a:r>
            <a:r>
              <a:rPr lang="de-DE" sz="1100" dirty="0"/>
              <a:t> (touristische Radwege über 100 km, oft entlang von Flüssen, meist abseits vom Kfz-Wegenetz, insgesamt 321 Routen). Zählt man auch kleinere Thementouren mit, kommt man sogar auf rund 100.000 Kilometer (siehe </a:t>
            </a:r>
            <a:r>
              <a:rPr lang="de-DE" sz="1100" u="sng" dirty="0">
                <a:hlinkClick r:id="rId3"/>
              </a:rPr>
              <a:t>www.radroutenplaner-deutschland.de</a:t>
            </a:r>
            <a:r>
              <a:rPr lang="de-DE" sz="1100" dirty="0"/>
              <a:t>). Deutschland gehört damit zu den am besten mit touristischen Radwegen ausgestatteten Ländern weltweit.  </a:t>
            </a:r>
          </a:p>
          <a:p>
            <a:r>
              <a:rPr lang="de-DE" sz="1100" dirty="0"/>
              <a:t> </a:t>
            </a:r>
          </a:p>
          <a:p>
            <a:endParaRPr lang="de-DE" sz="1100" dirty="0"/>
          </a:p>
          <a:p>
            <a:endParaRPr lang="de-DE" sz="1100" dirty="0">
              <a:solidFill>
                <a:srgbClr val="EF7F01"/>
              </a:solidFill>
            </a:endParaRPr>
          </a:p>
          <a:p>
            <a:endParaRPr lang="de-DE" sz="1100" dirty="0"/>
          </a:p>
        </p:txBody>
      </p:sp>
      <p:sp>
        <p:nvSpPr>
          <p:cNvPr id="4" name="Foliennummernplatzhalter 3"/>
          <p:cNvSpPr>
            <a:spLocks noGrp="1"/>
          </p:cNvSpPr>
          <p:nvPr>
            <p:ph type="sldNum" sz="quarter" idx="10"/>
          </p:nvPr>
        </p:nvSpPr>
        <p:spPr/>
        <p:txBody>
          <a:bodyPr/>
          <a:lstStyle/>
          <a:p>
            <a:fld id="{3779FD9A-D200-4DC7-B840-EBF6CA462BC0}" type="slidenum">
              <a:rPr lang="de-DE" smtClean="0"/>
              <a:pPr/>
              <a:t>7</a:t>
            </a:fld>
            <a:endParaRPr lang="de-DE"/>
          </a:p>
        </p:txBody>
      </p:sp>
    </p:spTree>
    <p:extLst>
      <p:ext uri="{BB962C8B-B14F-4D97-AF65-F5344CB8AC3E}">
        <p14:creationId xmlns:p14="http://schemas.microsoft.com/office/powerpoint/2010/main" val="3442740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5766" indent="-185766">
              <a:buFontTx/>
              <a:buChar char="-"/>
            </a:pPr>
            <a:r>
              <a:rPr lang="de-DE" dirty="0"/>
              <a:t>Der ADFC e. V. ist mit mehr als </a:t>
            </a:r>
            <a:r>
              <a:rPr lang="de-DE" dirty="0" smtClean="0"/>
              <a:t>240.000 </a:t>
            </a:r>
            <a:r>
              <a:rPr lang="de-DE" dirty="0"/>
              <a:t>Mitgliedern die größte Interessenvertretung von Radfahrenden in Deutschland und weltweit. </a:t>
            </a:r>
          </a:p>
          <a:p>
            <a:pPr marL="185766" indent="-185766">
              <a:buFontTx/>
              <a:buChar char="-"/>
            </a:pPr>
            <a:r>
              <a:rPr lang="de-DE" dirty="0"/>
              <a:t>Er ist organisiert in 16 Landesverbänden und über 500 weiteren Gliederungen. Rund 11.000 Menschen engagieren sich ehrenamtlich im ADFC.</a:t>
            </a:r>
          </a:p>
          <a:p>
            <a:pPr marL="185766" indent="-185766">
              <a:buFontTx/>
              <a:buChar char="-"/>
            </a:pPr>
            <a:r>
              <a:rPr lang="de-DE" dirty="0"/>
              <a:t>BGST</a:t>
            </a:r>
            <a:r>
              <a:rPr lang="de-DE" baseline="0" dirty="0"/>
              <a:t> Tourismusabteilung setzt sich auf bundes- und europäischer Ebene für den Radtourismus ein, z.B. durch Kooperation mit dem ECF, Einsatz für D-Routen, Mitarbeit in touristischen Verbänden und politische Vertretung</a:t>
            </a:r>
          </a:p>
          <a:p>
            <a:pPr marL="185766" indent="-185766">
              <a:buFontTx/>
              <a:buChar char="-"/>
            </a:pPr>
            <a:r>
              <a:rPr lang="de-DE" dirty="0"/>
              <a:t>Setzt sich für mehr Qualität im touristischen Radverkehr ein, durch Klassifizierung</a:t>
            </a:r>
            <a:r>
              <a:rPr lang="de-DE" baseline="0" dirty="0"/>
              <a:t> von Qualitätsradrouten, Zertifizierung von RRR, </a:t>
            </a:r>
            <a:r>
              <a:rPr lang="de-DE" baseline="0" dirty="0" smtClean="0"/>
              <a:t>fahrradfreundliche Beherbergungsbetriebe </a:t>
            </a:r>
            <a:r>
              <a:rPr lang="de-DE" baseline="0" dirty="0"/>
              <a:t>sowie tour. Marketing &gt; </a:t>
            </a:r>
            <a:r>
              <a:rPr lang="de-DE" baseline="0" dirty="0" err="1"/>
              <a:t>DpR</a:t>
            </a:r>
            <a:endParaRPr lang="de-DE" dirty="0"/>
          </a:p>
        </p:txBody>
      </p:sp>
      <p:sp>
        <p:nvSpPr>
          <p:cNvPr id="4" name="Foliennummernplatzhalter 3"/>
          <p:cNvSpPr>
            <a:spLocks noGrp="1"/>
          </p:cNvSpPr>
          <p:nvPr>
            <p:ph type="sldNum" sz="quarter" idx="10"/>
          </p:nvPr>
        </p:nvSpPr>
        <p:spPr/>
        <p:txBody>
          <a:bodyPr/>
          <a:lstStyle/>
          <a:p>
            <a:fld id="{3779FD9A-D200-4DC7-B840-EBF6CA462BC0}" type="slidenum">
              <a:rPr lang="de-DE" smtClean="0"/>
              <a:pPr/>
              <a:t>9</a:t>
            </a:fld>
            <a:endParaRPr lang="de-DE"/>
          </a:p>
        </p:txBody>
      </p:sp>
    </p:spTree>
    <p:extLst>
      <p:ext uri="{BB962C8B-B14F-4D97-AF65-F5344CB8AC3E}">
        <p14:creationId xmlns:p14="http://schemas.microsoft.com/office/powerpoint/2010/main" val="3774945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rgbClr val="EE7F00"/>
                </a:solidFill>
              </a:rPr>
              <a:t>Politische Verantwortung</a:t>
            </a:r>
          </a:p>
          <a:p>
            <a:pPr marL="342900" indent="-342900">
              <a:buClr>
                <a:srgbClr val="EE7F00"/>
              </a:buClr>
              <a:buFont typeface="Arial" panose="020B0604020202020204" pitchFamily="34" charset="0"/>
              <a:buChar char="•"/>
            </a:pPr>
            <a:r>
              <a:rPr lang="de-DE" sz="1200" dirty="0"/>
              <a:t>Koordinierungsstellen bei Bund und Land: Austausch und Schnittstellen schaffen</a:t>
            </a:r>
          </a:p>
          <a:p>
            <a:pPr marL="342900" indent="-342900">
              <a:buClr>
                <a:srgbClr val="EE7F00"/>
              </a:buClr>
              <a:buFont typeface="Arial" panose="020B0604020202020204" pitchFamily="34" charset="0"/>
              <a:buChar char="•"/>
            </a:pPr>
            <a:r>
              <a:rPr lang="de-DE" dirty="0"/>
              <a:t>Koordinierende Verantwortung auch auf europäischer Ebene übernehmen oder finanzieren</a:t>
            </a:r>
          </a:p>
          <a:p>
            <a:pPr marL="342900" indent="-342900">
              <a:buClr>
                <a:srgbClr val="EE7F00"/>
              </a:buClr>
              <a:buFont typeface="Arial" panose="020B0604020202020204" pitchFamily="34" charset="0"/>
              <a:buChar char="•"/>
            </a:pPr>
            <a:r>
              <a:rPr lang="de-DE" dirty="0"/>
              <a:t>Arbeitsgruppen auf Länderebene</a:t>
            </a:r>
          </a:p>
          <a:p>
            <a:pPr marL="342900" indent="-342900">
              <a:buClr>
                <a:srgbClr val="EE7F00"/>
              </a:buClr>
              <a:buFont typeface="Arial" panose="020B0604020202020204" pitchFamily="34" charset="0"/>
              <a:buChar char="•"/>
            </a:pPr>
            <a:r>
              <a:rPr lang="de-DE" dirty="0"/>
              <a:t>Novelle</a:t>
            </a:r>
            <a:r>
              <a:rPr lang="de-DE" baseline="0" dirty="0"/>
              <a:t> der StVO: </a:t>
            </a:r>
            <a:r>
              <a:rPr lang="de-DE" dirty="0"/>
              <a:t>Das Ziel des ADFC: Straßenverkehrs-Ordnung (StVO) und das höherrangige Straßenverkehrsgesetz (StVG) müssen klimafreundliche Verkehrsarten stärken und Menschen besser schützen.</a:t>
            </a:r>
          </a:p>
          <a:p>
            <a:pPr marL="342900" indent="-342900">
              <a:buClr>
                <a:srgbClr val="EE7F00"/>
              </a:buClr>
              <a:buFont typeface="Arial" panose="020B0604020202020204" pitchFamily="34" charset="0"/>
              <a:buChar char="•"/>
            </a:pPr>
            <a:endParaRPr lang="de-DE" sz="1200" dirty="0"/>
          </a:p>
          <a:p>
            <a:pPr>
              <a:buClr>
                <a:srgbClr val="EE7F00"/>
              </a:buClr>
            </a:pPr>
            <a:r>
              <a:rPr lang="de-DE" sz="1200" dirty="0">
                <a:solidFill>
                  <a:srgbClr val="EE7F00"/>
                </a:solidFill>
              </a:rPr>
              <a:t>Infrastruktur</a:t>
            </a:r>
          </a:p>
          <a:p>
            <a:pPr marL="342900" indent="-342900">
              <a:buClr>
                <a:srgbClr val="EE7F00"/>
              </a:buClr>
              <a:buFont typeface="Arial" panose="020B0604020202020204" pitchFamily="34" charset="0"/>
              <a:buChar char="•"/>
            </a:pPr>
            <a:r>
              <a:rPr lang="de-DE" sz="1200" dirty="0" err="1"/>
              <a:t>Radnetz</a:t>
            </a:r>
            <a:r>
              <a:rPr lang="de-DE" sz="1200" dirty="0"/>
              <a:t> Deutschland: Nationale Premiumrouten entwickeln</a:t>
            </a:r>
          </a:p>
          <a:p>
            <a:pPr marL="800100" lvl="1" indent="-342900">
              <a:buClr>
                <a:srgbClr val="EE7F00"/>
              </a:buClr>
              <a:buFont typeface="Arial" panose="020B0604020202020204" pitchFamily="34" charset="0"/>
              <a:buChar char="•"/>
            </a:pPr>
            <a:r>
              <a:rPr lang="de-DE" sz="1200" dirty="0"/>
              <a:t>12 Premiumrouten: zentrale Achsen mit hochwertiger Infrastruktur</a:t>
            </a:r>
          </a:p>
          <a:p>
            <a:pPr marL="800100" lvl="1" indent="-342900">
              <a:buClr>
                <a:srgbClr val="EE7F00"/>
              </a:buClr>
              <a:buFont typeface="Arial" panose="020B0604020202020204" pitchFamily="34" charset="0"/>
              <a:buChar char="•"/>
            </a:pPr>
            <a:r>
              <a:rPr lang="de-DE" sz="1200" dirty="0"/>
              <a:t>Notwendige Finanzierung nach 2028 sicherstellen</a:t>
            </a:r>
          </a:p>
          <a:p>
            <a:pPr marL="800100" lvl="1" indent="-342900">
              <a:buClr>
                <a:srgbClr val="EE7F00"/>
              </a:buClr>
              <a:buFont typeface="Arial" panose="020B0604020202020204" pitchFamily="34" charset="0"/>
              <a:buChar char="•"/>
            </a:pPr>
            <a:r>
              <a:rPr lang="de-DE" sz="1200" dirty="0"/>
              <a:t>Einheitliche Qualitäts- und Wegweisungsstandards</a:t>
            </a:r>
          </a:p>
          <a:p>
            <a:pPr marL="800100" lvl="1" indent="-342900">
              <a:buClr>
                <a:srgbClr val="EE7F00"/>
              </a:buClr>
              <a:buFont typeface="Arial" panose="020B0604020202020204" pitchFamily="34" charset="0"/>
              <a:buChar char="•"/>
            </a:pPr>
            <a:endParaRPr lang="de-DE" sz="1200" dirty="0"/>
          </a:p>
          <a:p>
            <a:pPr marL="342900" indent="-342900">
              <a:buClr>
                <a:srgbClr val="EE7F00"/>
              </a:buClr>
              <a:buFont typeface="Arial" panose="020B0604020202020204" pitchFamily="34" charset="0"/>
              <a:buChar char="•"/>
            </a:pPr>
            <a:r>
              <a:rPr lang="de-DE" sz="1200" dirty="0"/>
              <a:t>Intermodalität: Fahrradfreundliche Mobilitätsketten</a:t>
            </a:r>
          </a:p>
          <a:p>
            <a:pPr marL="800100" marR="0" lvl="1" indent="-342900" algn="l" defTabSz="914400" rtl="0" eaLnBrk="1" fontAlgn="auto" latinLnBrk="0" hangingPunct="1">
              <a:lnSpc>
                <a:spcPct val="100000"/>
              </a:lnSpc>
              <a:spcBef>
                <a:spcPts val="0"/>
              </a:spcBef>
              <a:spcAft>
                <a:spcPts val="0"/>
              </a:spcAft>
              <a:buClr>
                <a:srgbClr val="EE7F00"/>
              </a:buClr>
              <a:buSzTx/>
              <a:buFont typeface="Arial" panose="020B0604020202020204" pitchFamily="34" charset="0"/>
              <a:buChar char="•"/>
              <a:tabLst/>
              <a:defRPr/>
            </a:pPr>
            <a:r>
              <a:rPr lang="de-DE" dirty="0">
                <a:solidFill>
                  <a:srgbClr val="EE7F00"/>
                </a:solidFill>
              </a:rPr>
              <a:t>40 % </a:t>
            </a:r>
            <a:r>
              <a:rPr lang="de-DE" dirty="0"/>
              <a:t>der Radreisenden nutzen für die Anreise zum Startpunkt ihrer Radreise die Bahn/den ÖV (2021: 35%). </a:t>
            </a:r>
            <a:r>
              <a:rPr lang="de-DE" dirty="0">
                <a:solidFill>
                  <a:srgbClr val="EE7F00"/>
                </a:solidFill>
              </a:rPr>
              <a:t>37 % </a:t>
            </a:r>
            <a:r>
              <a:rPr lang="de-DE" dirty="0"/>
              <a:t>nutzten sie für die Abreise (2021: 33 %).</a:t>
            </a:r>
          </a:p>
          <a:p>
            <a:pPr lvl="1" algn="l"/>
            <a:r>
              <a:rPr lang="de-DE" b="0" dirty="0">
                <a:solidFill>
                  <a:srgbClr val="004B7C"/>
                </a:solidFill>
                <a:latin typeface="+mn-lt"/>
              </a:rPr>
              <a:t>Zur Steigerung der umweltfreundlichen Anreise mit der Bahn braucht es</a:t>
            </a:r>
          </a:p>
          <a:p>
            <a:pPr marL="742950" lvl="1" indent="-285750" algn="l">
              <a:buClr>
                <a:srgbClr val="EF7F01"/>
              </a:buClr>
              <a:buFont typeface="Arial" panose="020B0604020202020204" pitchFamily="34" charset="0"/>
              <a:buChar char="•"/>
            </a:pPr>
            <a:r>
              <a:rPr lang="de-DE" b="0" dirty="0">
                <a:solidFill>
                  <a:srgbClr val="004B7C"/>
                </a:solidFill>
                <a:latin typeface="+mn-lt"/>
              </a:rPr>
              <a:t>eine deutlich höhere Anzahl von Fahrradstellplätzen</a:t>
            </a:r>
          </a:p>
          <a:p>
            <a:pPr marL="742950" lvl="1" indent="-285750" algn="l">
              <a:buClr>
                <a:srgbClr val="EF7F01"/>
              </a:buClr>
              <a:buFont typeface="Arial" panose="020B0604020202020204" pitchFamily="34" charset="0"/>
              <a:buChar char="•"/>
            </a:pPr>
            <a:r>
              <a:rPr lang="de-DE" b="0" dirty="0">
                <a:solidFill>
                  <a:srgbClr val="004B7C"/>
                </a:solidFill>
                <a:latin typeface="+mn-lt"/>
              </a:rPr>
              <a:t>einen komfortablen Zugang zu den Fahrradabteilen</a:t>
            </a:r>
          </a:p>
          <a:p>
            <a:pPr marL="742950" lvl="1" indent="-285750" algn="l">
              <a:buClr>
                <a:srgbClr val="EF7F01"/>
              </a:buClr>
              <a:buFont typeface="Arial" panose="020B0604020202020204" pitchFamily="34" charset="0"/>
              <a:buChar char="•"/>
            </a:pPr>
            <a:r>
              <a:rPr lang="de-DE" b="0" dirty="0">
                <a:solidFill>
                  <a:srgbClr val="004B7C"/>
                </a:solidFill>
                <a:latin typeface="+mn-lt"/>
              </a:rPr>
              <a:t>eine erleichterte Abstellmöglichkeit der Fahrräder in den Zügen</a:t>
            </a:r>
          </a:p>
          <a:p>
            <a:pPr marL="742950" lvl="1" indent="-285750" algn="l">
              <a:buClr>
                <a:srgbClr val="EF7F01"/>
              </a:buClr>
              <a:buFont typeface="Arial" panose="020B0604020202020204" pitchFamily="34" charset="0"/>
              <a:buChar char="•"/>
            </a:pPr>
            <a:r>
              <a:rPr lang="de-DE" b="0" dirty="0">
                <a:solidFill>
                  <a:srgbClr val="004B7C"/>
                </a:solidFill>
                <a:latin typeface="+mn-lt"/>
              </a:rPr>
              <a:t>eine fahrradfreundliche und barrierefreie Gestaltung der Bahnhöfe</a:t>
            </a:r>
          </a:p>
          <a:p>
            <a:pPr marL="800100" lvl="1" indent="-342900">
              <a:buClr>
                <a:srgbClr val="EE7F00"/>
              </a:buClr>
              <a:buFont typeface="Arial" panose="020B0604020202020204" pitchFamily="34" charset="0"/>
              <a:buChar char="•"/>
            </a:pPr>
            <a:endParaRPr lang="de-DE" sz="1200" dirty="0"/>
          </a:p>
          <a:p>
            <a:pPr marL="342900" indent="-342900">
              <a:buClr>
                <a:srgbClr val="EE7F00"/>
              </a:buClr>
              <a:buFont typeface="Arial" panose="020B0604020202020204" pitchFamily="34" charset="0"/>
              <a:buChar char="•"/>
            </a:pPr>
            <a:r>
              <a:rPr lang="de-DE" sz="1200" dirty="0"/>
              <a:t>Wegweisungsstandards: Übernahme der FGSV-Wegweisung in die Straßenverkehrs-Ordnung (StVO)</a:t>
            </a:r>
          </a:p>
          <a:p>
            <a:pPr marL="800100" lvl="1" indent="-342900">
              <a:buClr>
                <a:srgbClr val="EE7F00"/>
              </a:buClr>
              <a:buFont typeface="Arial" panose="020B0604020202020204" pitchFamily="34" charset="0"/>
              <a:buChar char="•"/>
            </a:pPr>
            <a:r>
              <a:rPr lang="de-DE" sz="1200" dirty="0"/>
              <a:t>einheitliches touristisches Radleitsystem: die Aufnahme der Radverkehrswegweisung nach dem FGSV-Merkblatt in die Straßenverkehrs-Ordnung (StVO).</a:t>
            </a:r>
          </a:p>
          <a:p>
            <a:pPr marL="800100" lvl="1" indent="-342900">
              <a:buClr>
                <a:srgbClr val="EE7F00"/>
              </a:buClr>
              <a:buFont typeface="Arial" panose="020B0604020202020204" pitchFamily="34" charset="0"/>
              <a:buChar char="•"/>
            </a:pPr>
            <a:endParaRPr lang="de-DE" sz="1200" dirty="0"/>
          </a:p>
          <a:p>
            <a:pPr marL="342900" indent="-342900">
              <a:buClr>
                <a:srgbClr val="EE7F00"/>
              </a:buClr>
              <a:buFont typeface="Arial" panose="020B0604020202020204" pitchFamily="34" charset="0"/>
              <a:buChar char="•"/>
            </a:pPr>
            <a:r>
              <a:rPr lang="de-DE" sz="1200" dirty="0"/>
              <a:t>Integrierte Freizeitwegenutzung: Intelligente Strukturen und Angebote statt Wegeverbot</a:t>
            </a:r>
          </a:p>
          <a:p>
            <a:pPr marL="800100" lvl="1" indent="-342900">
              <a:buClr>
                <a:srgbClr val="EE7F00"/>
              </a:buClr>
              <a:buFont typeface="Arial" panose="020B0604020202020204" pitchFamily="34" charset="0"/>
              <a:buChar char="•"/>
            </a:pPr>
            <a:r>
              <a:rPr lang="de-DE" sz="1200" dirty="0"/>
              <a:t>zeitgemäßes Miteinander auf Basis gegenseitiger Anerkennung, Toleranz und Rücksichtnahme ein und lehnt pauschale Radfahr-Fahrverbote ab. Als Grundsatz gilt: Intelligente Besucherlenkung und Angebote statt pauschales Wegeverbot</a:t>
            </a:r>
          </a:p>
          <a:p>
            <a:pPr marL="800100" lvl="1" indent="-342900">
              <a:buClr>
                <a:srgbClr val="EE7F00"/>
              </a:buClr>
              <a:buFont typeface="Arial" panose="020B0604020202020204" pitchFamily="34" charset="0"/>
              <a:buChar char="•"/>
            </a:pPr>
            <a:r>
              <a:rPr lang="de-DE" sz="1200" dirty="0"/>
              <a:t>Integrierte Freizeitwegenutzung in Einklang mit Natur und den unterschiedlichen Interessengruppen</a:t>
            </a:r>
          </a:p>
          <a:p>
            <a:pPr marL="800100" lvl="1" indent="-342900">
              <a:buClr>
                <a:srgbClr val="EE7F00"/>
              </a:buClr>
              <a:buFont typeface="Arial" panose="020B0604020202020204" pitchFamily="34" charset="0"/>
              <a:buChar char="•"/>
            </a:pPr>
            <a:r>
              <a:rPr lang="de-DE" sz="1200" dirty="0"/>
              <a:t>Position</a:t>
            </a:r>
            <a:r>
              <a:rPr lang="de-DE" sz="1200" baseline="0" dirty="0"/>
              <a:t> in Erarbeitung, ADFC koordiniert und spricht mit anderen Verbänden</a:t>
            </a:r>
            <a:endParaRPr lang="de-DE" sz="1200" dirty="0"/>
          </a:p>
          <a:p>
            <a:pPr marL="800100" lvl="1" indent="-342900">
              <a:buClr>
                <a:srgbClr val="EE7F00"/>
              </a:buClr>
              <a:buFont typeface="Arial" panose="020B0604020202020204" pitchFamily="34" charset="0"/>
              <a:buChar char="•"/>
            </a:pPr>
            <a:endParaRPr lang="de-DE" sz="1200" dirty="0"/>
          </a:p>
          <a:p>
            <a:pPr>
              <a:buClr>
                <a:srgbClr val="EE7F00"/>
              </a:buClr>
            </a:pPr>
            <a:r>
              <a:rPr lang="de-DE" sz="1200" dirty="0">
                <a:solidFill>
                  <a:srgbClr val="EE7F00"/>
                </a:solidFill>
              </a:rPr>
              <a:t>Forschung und Förderung</a:t>
            </a:r>
          </a:p>
          <a:p>
            <a:pPr marL="285750" indent="-285750">
              <a:buClr>
                <a:srgbClr val="EE7F00"/>
              </a:buClr>
              <a:buFont typeface="Arial" panose="020B0604020202020204" pitchFamily="34" charset="0"/>
              <a:buChar char="•"/>
            </a:pPr>
            <a:r>
              <a:rPr lang="de-DE" sz="1200" dirty="0"/>
              <a:t>Marktforschung &amp; Monitoring: Radtouristische Forschung finanzieren</a:t>
            </a:r>
          </a:p>
          <a:p>
            <a:pPr marL="742950" lvl="1" indent="-285750">
              <a:buClr>
                <a:srgbClr val="EE7F00"/>
              </a:buClr>
              <a:buFont typeface="Arial" panose="020B0604020202020204" pitchFamily="34" charset="0"/>
              <a:buChar char="•"/>
            </a:pPr>
            <a:r>
              <a:rPr lang="de-DE" sz="1200" dirty="0"/>
              <a:t>Gesicherte, wissenschaftliche Erkenntnisse stärken die Position und Bedeutung des Radtourismus </a:t>
            </a:r>
          </a:p>
          <a:p>
            <a:pPr marL="742950" lvl="1" indent="-285750">
              <a:buClr>
                <a:srgbClr val="EE7F00"/>
              </a:buClr>
              <a:buFont typeface="Arial" panose="020B0604020202020204" pitchFamily="34" charset="0"/>
              <a:buChar char="•"/>
            </a:pPr>
            <a:r>
              <a:rPr lang="de-DE" sz="1200" dirty="0"/>
              <a:t>geben Ländern und Kommunen Hilfestellung bei der Ableitung von Angeboten </a:t>
            </a:r>
          </a:p>
          <a:p>
            <a:pPr marL="742950" lvl="1" indent="-285750">
              <a:buClr>
                <a:srgbClr val="EE7F00"/>
              </a:buClr>
              <a:buFont typeface="Arial" panose="020B0604020202020204" pitchFamily="34" charset="0"/>
              <a:buChar char="•"/>
            </a:pPr>
            <a:r>
              <a:rPr lang="de-DE" sz="1200" dirty="0"/>
              <a:t>erleichtern die Akquise und Sicherstellung von Mitteln für die Qualitätssicherung.</a:t>
            </a:r>
          </a:p>
          <a:p>
            <a:pPr marL="742950" lvl="1" indent="-285750">
              <a:buClr>
                <a:srgbClr val="EE7F00"/>
              </a:buClr>
              <a:buFont typeface="Arial" panose="020B0604020202020204" pitchFamily="34" charset="0"/>
              <a:buChar char="•"/>
            </a:pPr>
            <a:endParaRPr lang="de-DE" sz="1200" dirty="0"/>
          </a:p>
          <a:p>
            <a:pPr marL="285750" indent="-285750">
              <a:buClr>
                <a:srgbClr val="EE7F00"/>
              </a:buClr>
              <a:buFont typeface="Arial" panose="020B0604020202020204" pitchFamily="34" charset="0"/>
              <a:buChar char="•"/>
            </a:pPr>
            <a:r>
              <a:rPr lang="de-DE" sz="1200" dirty="0"/>
              <a:t>Qualität in der Förderung: Förderrichtlinien um den Aspekt der Qualitätssicherung erweitern</a:t>
            </a:r>
          </a:p>
          <a:p>
            <a:pPr marL="742950" lvl="1" indent="-285750">
              <a:buClr>
                <a:srgbClr val="EE7F00"/>
              </a:buClr>
              <a:buFont typeface="Arial" panose="020B0604020202020204" pitchFamily="34" charset="0"/>
              <a:buChar char="•"/>
            </a:pPr>
            <a:r>
              <a:rPr lang="de-DE" sz="1200" dirty="0"/>
              <a:t>Förderinstrumente auf Bundes-, Länder- und Kommunalebene prüfen zu selten Vorhaben bzw. Maßnahmen zur Qualitätssicherung &gt; langfristige Instandhaltung wird nicht mitgedacht/finanziert/koordiniert</a:t>
            </a:r>
          </a:p>
          <a:p>
            <a:pPr marL="742950" lvl="1" indent="-285750">
              <a:buClr>
                <a:srgbClr val="EE7F00"/>
              </a:buClr>
              <a:buFont typeface="Arial" panose="020B0604020202020204" pitchFamily="34" charset="0"/>
              <a:buChar char="•"/>
            </a:pPr>
            <a:r>
              <a:rPr lang="de-DE" sz="1200" dirty="0"/>
              <a:t>Daher sollten Bund und Länder darauf hinwirken die Förderrichtlinien für radtouristische Projekte so zu formulieren, dass nach Abschluss der Förderung eine Qualitätssicherung/ein Qualitätsmanagement </a:t>
            </a:r>
            <a:r>
              <a:rPr lang="de-DE" sz="1200" dirty="0" err="1"/>
              <a:t>durchden</a:t>
            </a:r>
            <a:r>
              <a:rPr lang="de-DE" sz="1200" dirty="0"/>
              <a:t> Antragstellenden sichergestellt wird.</a:t>
            </a:r>
          </a:p>
          <a:p>
            <a:pPr marL="742950" lvl="1" indent="-285750">
              <a:buClr>
                <a:srgbClr val="EE7F00"/>
              </a:buClr>
              <a:buFont typeface="Arial" panose="020B0604020202020204" pitchFamily="34" charset="0"/>
              <a:buChar char="•"/>
            </a:pPr>
            <a:endParaRPr lang="de-DE" sz="1200" dirty="0"/>
          </a:p>
          <a:p>
            <a:pPr marL="285750" indent="-285750">
              <a:buClr>
                <a:srgbClr val="EE7F00"/>
              </a:buClr>
              <a:buFont typeface="Arial" panose="020B0604020202020204" pitchFamily="34" charset="0"/>
              <a:buChar char="•"/>
            </a:pPr>
            <a:r>
              <a:rPr lang="de-DE" sz="1200" dirty="0"/>
              <a:t>Open Data: Daten strukturieren und zentralisieren</a:t>
            </a:r>
          </a:p>
          <a:p>
            <a:pPr marL="342900" indent="-342900">
              <a:buClr>
                <a:srgbClr val="EE7F00"/>
              </a:buClr>
              <a:buFont typeface="Arial" panose="020B0604020202020204" pitchFamily="34" charset="0"/>
              <a:buChar char="•"/>
            </a:pPr>
            <a:endParaRPr lang="de-DE" sz="1200" dirty="0">
              <a:latin typeface="Branding Semibold" panose="00000700000000000000" pitchFamily="50" charset="0"/>
            </a:endParaRPr>
          </a:p>
          <a:p>
            <a:pPr marL="342900" indent="-342900">
              <a:buClr>
                <a:srgbClr val="EE7F00"/>
              </a:buClr>
              <a:buFont typeface="Arial" panose="020B0604020202020204" pitchFamily="34" charset="0"/>
              <a:buChar char="•"/>
            </a:pPr>
            <a:endParaRPr lang="de-DE" sz="1200" dirty="0">
              <a:latin typeface="Branding Semibold" panose="00000700000000000000" pitchFamily="50" charset="0"/>
            </a:endParaRPr>
          </a:p>
          <a:p>
            <a:pPr marL="342900" indent="-342900">
              <a:buClr>
                <a:srgbClr val="EE7F00"/>
              </a:buClr>
              <a:buFont typeface="Arial" panose="020B0604020202020204" pitchFamily="34" charset="0"/>
              <a:buChar char="•"/>
            </a:pPr>
            <a:r>
              <a:rPr lang="de-DE" sz="1200" dirty="0">
                <a:latin typeface="Branding Semibold" panose="00000700000000000000" pitchFamily="50" charset="0"/>
              </a:rPr>
              <a:t>Alltagsradverkehr und touristischer Radverkehr </a:t>
            </a:r>
            <a:r>
              <a:rPr lang="de-DE" sz="1200" dirty="0"/>
              <a:t>bedingen und beeinflussen sich gegenseitig. </a:t>
            </a:r>
            <a:r>
              <a:rPr lang="de-DE" sz="1200" dirty="0" err="1"/>
              <a:t>Akteur:innen</a:t>
            </a:r>
            <a:r>
              <a:rPr lang="de-DE" sz="1200" dirty="0"/>
              <a:t>, Prozesse und Projekte beider Radverkehrsarten gilt es zu verzahnen. Untersuchungen zu den Synergieeffekten beider Verkehre müssen initiiert und gefördert werden.</a:t>
            </a:r>
          </a:p>
          <a:p>
            <a:pPr marL="342900" indent="-342900">
              <a:buClr>
                <a:srgbClr val="EE7F00"/>
              </a:buClr>
              <a:buFont typeface="Arial" panose="020B0604020202020204" pitchFamily="34" charset="0"/>
              <a:buChar char="•"/>
            </a:pPr>
            <a:r>
              <a:rPr lang="de-DE" sz="1200" dirty="0"/>
              <a:t>Fahrradtourismus ist eine </a:t>
            </a:r>
            <a:r>
              <a:rPr lang="de-DE" sz="1200" dirty="0">
                <a:latin typeface="Branding Semibold" panose="00000700000000000000" pitchFamily="50" charset="0"/>
              </a:rPr>
              <a:t>Querschnittsaufgabe</a:t>
            </a:r>
            <a:r>
              <a:rPr lang="de-DE" sz="1200" dirty="0"/>
              <a:t> und muss auf Bundes- und Landesebene ressortübergreifend gedacht und geplant werden. Fahrradtourismus muss daher ein fester </a:t>
            </a:r>
            <a:r>
              <a:rPr lang="de-DE" sz="1200" dirty="0">
                <a:latin typeface="Branding Semibold" panose="00000700000000000000" pitchFamily="50" charset="0"/>
              </a:rPr>
              <a:t>Bestandteil (inter-)ministeriellen Arbeitsgruppen</a:t>
            </a:r>
            <a:r>
              <a:rPr lang="de-DE" sz="1200" dirty="0"/>
              <a:t> werden.</a:t>
            </a:r>
          </a:p>
          <a:p>
            <a:endParaRPr lang="de-DE" dirty="0"/>
          </a:p>
        </p:txBody>
      </p:sp>
      <p:sp>
        <p:nvSpPr>
          <p:cNvPr id="4" name="Foliennummernplatzhalter 3"/>
          <p:cNvSpPr>
            <a:spLocks noGrp="1"/>
          </p:cNvSpPr>
          <p:nvPr>
            <p:ph type="sldNum" sz="quarter" idx="10"/>
          </p:nvPr>
        </p:nvSpPr>
        <p:spPr/>
        <p:txBody>
          <a:bodyPr/>
          <a:lstStyle/>
          <a:p>
            <a:fld id="{8B58958F-1DCE-4590-B061-CED8E620FB5A}" type="slidenum">
              <a:rPr lang="de-DE" smtClean="0"/>
              <a:t>10</a:t>
            </a:fld>
            <a:endParaRPr lang="de-DE"/>
          </a:p>
        </p:txBody>
      </p:sp>
    </p:spTree>
    <p:extLst>
      <p:ext uri="{BB962C8B-B14F-4D97-AF65-F5344CB8AC3E}">
        <p14:creationId xmlns:p14="http://schemas.microsoft.com/office/powerpoint/2010/main" val="2991612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b="1" dirty="0"/>
              <a:t>„Deutschland per Rad entdecken“ </a:t>
            </a:r>
            <a:r>
              <a:rPr lang="de-DE" dirty="0"/>
              <a:t>ist der beliebte Radurlaubsplaner des ADFC.</a:t>
            </a:r>
            <a:r>
              <a:rPr lang="de-DE" baseline="0" dirty="0"/>
              <a:t> Routen aus ganz Deutschland können sich bewerben und bei Erfüllung der entsprechenden Kriterien (Qualität und Teilnahmebeiträge)</a:t>
            </a:r>
          </a:p>
          <a:p>
            <a:r>
              <a:rPr lang="de-DE" baseline="0" dirty="0"/>
              <a:t>in die Broschüre aufgenommen werden. Die Broschüre wird an die ADFC-Gliederungen verschickt und in deren Infoläden und auf Messen ausgelegt. Außerdem wird die Broschüre über namenhafte Kooperationspartner wie dem VSF und das </a:t>
            </a:r>
            <a:r>
              <a:rPr lang="de-DE" baseline="0" dirty="0" err="1"/>
              <a:t>BMVi</a:t>
            </a:r>
            <a:r>
              <a:rPr lang="de-DE" baseline="0" dirty="0"/>
              <a:t> (Verkehrsministerium) vertrieben.</a:t>
            </a:r>
          </a:p>
          <a:p>
            <a:r>
              <a:rPr lang="de-DE" baseline="0" dirty="0"/>
              <a:t>„Deutschland per Rad entdecken“ dient als Inspiration und Informationsquelle für die nächste Radreise/Radroute/Region. Buchbare Pauschalangebote sind auch enthalten. Auf </a:t>
            </a:r>
            <a:r>
              <a:rPr lang="de-DE" baseline="0" dirty="0" smtClean="0"/>
              <a:t>52 </a:t>
            </a:r>
            <a:r>
              <a:rPr lang="de-DE" baseline="0" dirty="0"/>
              <a:t>Seiten befinden sich Informationen zu rund </a:t>
            </a:r>
            <a:r>
              <a:rPr lang="de-DE" baseline="0" dirty="0" smtClean="0"/>
              <a:t>30 </a:t>
            </a:r>
            <a:r>
              <a:rPr lang="de-DE" baseline="0" dirty="0"/>
              <a:t>Radfernwegen, </a:t>
            </a:r>
            <a:r>
              <a:rPr lang="de-DE" baseline="0" dirty="0" smtClean="0"/>
              <a:t>5 </a:t>
            </a:r>
            <a:r>
              <a:rPr lang="de-DE" baseline="0" dirty="0"/>
              <a:t>Radregionen und </a:t>
            </a:r>
            <a:r>
              <a:rPr lang="de-DE" baseline="0" dirty="0" smtClean="0"/>
              <a:t>3 Bundesländern und vier Tagestouren-Tipps.</a:t>
            </a:r>
            <a:endParaRPr lang="de-DE" baseline="0" dirty="0"/>
          </a:p>
          <a:p>
            <a:r>
              <a:rPr lang="de-DE" baseline="0" dirty="0"/>
              <a:t>Begleitet wird die Broschüre von einer eigenen Webseite </a:t>
            </a:r>
            <a:r>
              <a:rPr lang="de-DE" u="sng" baseline="0" dirty="0"/>
              <a:t>www.deutschland-per-rad.de</a:t>
            </a:r>
            <a:r>
              <a:rPr lang="de-DE" baseline="0" dirty="0"/>
              <a:t> sowie einem </a:t>
            </a:r>
            <a:r>
              <a:rPr lang="de-DE" u="sng" baseline="0" dirty="0"/>
              <a:t>E-Paper</a:t>
            </a:r>
            <a:r>
              <a:rPr lang="de-DE" baseline="0" dirty="0"/>
              <a:t> und einem eigenen Instagram-Channel. </a:t>
            </a:r>
            <a:br>
              <a:rPr lang="de-DE" baseline="0" dirty="0"/>
            </a:br>
            <a:r>
              <a:rPr lang="de-DE" baseline="0" dirty="0"/>
              <a:t>Die Webseite bietet die Möglichkeit für </a:t>
            </a:r>
            <a:r>
              <a:rPr lang="de-DE" baseline="0" dirty="0" err="1"/>
              <a:t>Radurlauber:innen</a:t>
            </a:r>
            <a:r>
              <a:rPr lang="de-DE" baseline="0" dirty="0"/>
              <a:t>, </a:t>
            </a:r>
            <a:r>
              <a:rPr lang="de-DE" u="sng" baseline="0" dirty="0"/>
              <a:t>Feedback</a:t>
            </a:r>
            <a:r>
              <a:rPr lang="de-DE" baseline="0" dirty="0"/>
              <a:t> zu den einzelnen Routen zu geben. Das Bestellformular ist ebenfalls online.</a:t>
            </a:r>
          </a:p>
          <a:p>
            <a:endParaRPr lang="de-DE" dirty="0"/>
          </a:p>
        </p:txBody>
      </p:sp>
      <p:sp>
        <p:nvSpPr>
          <p:cNvPr id="4" name="Foliennummernplatzhalter 3"/>
          <p:cNvSpPr>
            <a:spLocks noGrp="1"/>
          </p:cNvSpPr>
          <p:nvPr>
            <p:ph type="sldNum" sz="quarter" idx="10"/>
          </p:nvPr>
        </p:nvSpPr>
        <p:spPr/>
        <p:txBody>
          <a:bodyPr/>
          <a:lstStyle/>
          <a:p>
            <a:fld id="{8B58958F-1DCE-4590-B061-CED8E620FB5A}" type="slidenum">
              <a:rPr lang="de-DE" smtClean="0"/>
              <a:t>13</a:t>
            </a:fld>
            <a:endParaRPr lang="de-DE"/>
          </a:p>
        </p:txBody>
      </p:sp>
    </p:spTree>
    <p:extLst>
      <p:ext uri="{BB962C8B-B14F-4D97-AF65-F5344CB8AC3E}">
        <p14:creationId xmlns:p14="http://schemas.microsoft.com/office/powerpoint/2010/main" val="154520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97163" y="509588"/>
            <a:ext cx="4532312" cy="2549525"/>
          </a:xfrm>
        </p:spPr>
      </p:sp>
      <p:sp>
        <p:nvSpPr>
          <p:cNvPr id="3" name="Notizenplatzhalter 2"/>
          <p:cNvSpPr>
            <a:spLocks noGrp="1"/>
          </p:cNvSpPr>
          <p:nvPr>
            <p:ph type="body" idx="1"/>
          </p:nvPr>
        </p:nvSpPr>
        <p:spPr/>
        <p:txBody>
          <a:bodyPr/>
          <a:lstStyle/>
          <a:p>
            <a:r>
              <a:rPr lang="de-DE" dirty="0" smtClean="0"/>
              <a:t>Das Bett+Bike Netzwerk verkörpert das Angebot von fahrradfreundlichen Beherbergungsbetrieben in Deutschland und weiteren europäischen Ländern.</a:t>
            </a:r>
          </a:p>
          <a:p>
            <a:r>
              <a:rPr lang="de-DE" dirty="0" smtClean="0"/>
              <a:t>In 2015 wurde die (eigenständige) Bett+Bike Service GmbH vom ADFC Bundesverband und den ADFC Landesverbänden gegründet.</a:t>
            </a:r>
          </a:p>
          <a:p>
            <a:r>
              <a:rPr lang="de-DE" dirty="0" smtClean="0"/>
              <a:t>Seit 2024 ist Stephan Durant der Geschäftsführer der Bett+Bike Service GmbH.</a:t>
            </a:r>
          </a:p>
          <a:p>
            <a:r>
              <a:rPr lang="de-DE" dirty="0" smtClean="0"/>
              <a:t>Neben Hotels, Pensionen, Campingplätzen und Ferienwohnungen/-häuser können seit 2025 auch sportfreundliche Beherbergungsbetriebe zertifiziert werden.</a:t>
            </a:r>
          </a:p>
          <a:p>
            <a:r>
              <a:rPr lang="de-DE" dirty="0" smtClean="0"/>
              <a:t>Das Bett+Bike Netzwerk ist auch im Ausland gefragt. Mit den oben genannten Ländern existieren Kooperationen. </a:t>
            </a:r>
          </a:p>
          <a:p>
            <a:r>
              <a:rPr lang="de-DE" dirty="0" smtClean="0"/>
              <a:t>Bett+Bike ist in den sozialen Medien bei Facebook, Instagram und LinkedIn vertreten.</a:t>
            </a:r>
          </a:p>
          <a:p>
            <a:r>
              <a:rPr lang="de-DE" dirty="0" smtClean="0"/>
              <a:t>Auf der Webseite befinden sich auch Tourentipps zum #abseitsradeln.</a:t>
            </a:r>
            <a:endParaRPr lang="de-DE" dirty="0"/>
          </a:p>
        </p:txBody>
      </p:sp>
      <p:sp>
        <p:nvSpPr>
          <p:cNvPr id="4" name="Foliennummernplatzhalter 3"/>
          <p:cNvSpPr>
            <a:spLocks noGrp="1"/>
          </p:cNvSpPr>
          <p:nvPr>
            <p:ph type="sldNum" sz="quarter" idx="10"/>
          </p:nvPr>
        </p:nvSpPr>
        <p:spPr/>
        <p:txBody>
          <a:bodyPr/>
          <a:lstStyle/>
          <a:p>
            <a:fld id="{4E145B7E-47A2-49FE-A56B-1FBD2A31170C}" type="slidenum">
              <a:rPr lang="de-DE" smtClean="0"/>
              <a:pPr/>
              <a:t>14</a:t>
            </a:fld>
            <a:endParaRPr lang="de-DE"/>
          </a:p>
        </p:txBody>
      </p:sp>
    </p:spTree>
    <p:extLst>
      <p:ext uri="{BB962C8B-B14F-4D97-AF65-F5344CB8AC3E}">
        <p14:creationId xmlns:p14="http://schemas.microsoft.com/office/powerpoint/2010/main" val="4171870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a:t>
            </a:r>
            <a:r>
              <a:rPr lang="de-DE" dirty="0" err="1"/>
              <a:t>Mitradelzentrale</a:t>
            </a:r>
            <a:r>
              <a:rPr lang="de-DE" baseline="0" dirty="0"/>
              <a:t> ermöglicht Radbegeisterten die passende Begleitung für die nächste Tour oder Radreise zu finden. Sie können auch selbst eine Anzeige aufgeben.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ADFC Dachgeber</a:t>
            </a:r>
          </a:p>
          <a:p>
            <a:pPr marL="243000" indent="-214313" fontAlgn="ctr">
              <a:buClr>
                <a:srgbClr val="EF7F01"/>
              </a:buClr>
              <a:buSzPct val="120000"/>
              <a:buFont typeface="Arial" panose="020B0604020202020204" pitchFamily="34" charset="0"/>
              <a:buChar char="•"/>
            </a:pPr>
            <a:r>
              <a:rPr lang="de-DE" kern="1200" dirty="0"/>
              <a:t>Verzeichnis von Radfahrern für Radfahrer</a:t>
            </a:r>
          </a:p>
          <a:p>
            <a:pPr marL="243000" indent="-214313" fontAlgn="ctr">
              <a:buClr>
                <a:srgbClr val="EF7F01"/>
              </a:buClr>
              <a:buSzPct val="120000"/>
              <a:buFont typeface="Arial" panose="020B0604020202020204" pitchFamily="34" charset="0"/>
              <a:buChar char="•"/>
            </a:pPr>
            <a:r>
              <a:rPr lang="de-DE" kern="1200" dirty="0"/>
              <a:t>Beherbergung auf Grundlage des Gegenseitigkeitsprinzips</a:t>
            </a:r>
          </a:p>
          <a:p>
            <a:pPr marL="243000" indent="-214313" fontAlgn="ctr">
              <a:buClr>
                <a:srgbClr val="EF7F01"/>
              </a:buClr>
              <a:buSzPct val="120000"/>
              <a:buFont typeface="Arial" panose="020B0604020202020204" pitchFamily="34" charset="0"/>
              <a:buChar char="•"/>
            </a:pPr>
            <a:r>
              <a:rPr lang="de-DE" kern="1200" dirty="0"/>
              <a:t>rund </a:t>
            </a:r>
            <a:r>
              <a:rPr lang="de-DE" sz="1100" kern="1200" dirty="0"/>
              <a:t>3.500 Adressen </a:t>
            </a:r>
            <a:r>
              <a:rPr lang="de-DE" kern="1200" dirty="0"/>
              <a:t>mit </a:t>
            </a:r>
            <a:r>
              <a:rPr lang="de-DE" sz="1100" kern="1200" dirty="0"/>
              <a:t>18.300 kostenfreien Schlafplätzen</a:t>
            </a:r>
          </a:p>
          <a:p>
            <a:pPr marL="243000" indent="-214313" fontAlgn="ctr">
              <a:buClr>
                <a:srgbClr val="EF7F01"/>
              </a:buClr>
              <a:buSzPct val="120000"/>
              <a:buFont typeface="Arial" panose="020B0604020202020204" pitchFamily="34" charset="0"/>
              <a:buChar char="•"/>
            </a:pPr>
            <a:endParaRPr lang="de-DE" sz="1100" kern="1200" dirty="0"/>
          </a:p>
          <a:p>
            <a:pPr marL="243000" marR="0" lvl="0" indent="-214313" algn="l" defTabSz="914400" rtl="0" eaLnBrk="1" fontAlgn="ctr" latinLnBrk="0" hangingPunct="1">
              <a:lnSpc>
                <a:spcPct val="100000"/>
              </a:lnSpc>
              <a:spcBef>
                <a:spcPts val="0"/>
              </a:spcBef>
              <a:spcAft>
                <a:spcPts val="0"/>
              </a:spcAft>
              <a:buClr>
                <a:srgbClr val="EF7F01"/>
              </a:buClr>
              <a:buSzPct val="120000"/>
              <a:buFont typeface="Arial" panose="020B0604020202020204" pitchFamily="34" charset="0"/>
              <a:buChar char="•"/>
              <a:tabLst/>
              <a:defRPr/>
            </a:pPr>
            <a:r>
              <a:rPr lang="de-DE" sz="1100" kern="1200" dirty="0" err="1"/>
              <a:t>Tourguide</a:t>
            </a:r>
            <a:r>
              <a:rPr lang="de-DE" sz="1100" kern="1200" dirty="0"/>
              <a:t>: </a:t>
            </a:r>
            <a:r>
              <a:rPr lang="de-DE" sz="1200" dirty="0"/>
              <a:t>Zertifikat ADFC-</a:t>
            </a:r>
            <a:r>
              <a:rPr lang="de-DE" sz="1200" dirty="0" err="1"/>
              <a:t>TourGuide</a:t>
            </a:r>
            <a:r>
              <a:rPr lang="de-DE" sz="1200" dirty="0"/>
              <a:t> zur Professionalisierung und Standardisierung der</a:t>
            </a:r>
            <a:br>
              <a:rPr lang="de-DE" sz="1200" dirty="0"/>
            </a:br>
            <a:r>
              <a:rPr lang="de-DE" sz="1200" dirty="0"/>
              <a:t>Qualität der Radtourenleiterausbildung</a:t>
            </a:r>
          </a:p>
          <a:p>
            <a:pPr marL="243000" indent="-214313" fontAlgn="ctr">
              <a:buClr>
                <a:srgbClr val="EF7F01"/>
              </a:buClr>
              <a:buSzPct val="120000"/>
              <a:buFont typeface="Arial" panose="020B0604020202020204" pitchFamily="34" charset="0"/>
              <a:buChar char="•"/>
            </a:pPr>
            <a:endParaRPr lang="de-DE" kern="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8B58958F-1DCE-4590-B061-CED8E620FB5A}" type="slidenum">
              <a:rPr lang="de-DE" smtClean="0"/>
              <a:t>18</a:t>
            </a:fld>
            <a:endParaRPr lang="de-DE"/>
          </a:p>
        </p:txBody>
      </p:sp>
    </p:spTree>
    <p:extLst>
      <p:ext uri="{BB962C8B-B14F-4D97-AF65-F5344CB8AC3E}">
        <p14:creationId xmlns:p14="http://schemas.microsoft.com/office/powerpoint/2010/main" val="32367991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elfolie">
    <p:spTree>
      <p:nvGrpSpPr>
        <p:cNvPr id="1" name=""/>
        <p:cNvGrpSpPr/>
        <p:nvPr/>
      </p:nvGrpSpPr>
      <p:grpSpPr bwMode="auto">
        <a:xfrm>
          <a:off x="0" y="0"/>
          <a:ext cx="0" cy="0"/>
          <a:chOff x="0" y="0"/>
          <a:chExt cx="0" cy="0"/>
        </a:xfrm>
      </p:grpSpPr>
      <p:sp>
        <p:nvSpPr>
          <p:cNvPr id="83971" name="Rectangle 3"/>
          <p:cNvSpPr>
            <a:spLocks noGrp="1" noChangeArrowheads="1"/>
          </p:cNvSpPr>
          <p:nvPr>
            <p:ph type="ctrTitle"/>
          </p:nvPr>
        </p:nvSpPr>
        <p:spPr bwMode="auto">
          <a:xfrm>
            <a:off x="755651" y="700088"/>
            <a:ext cx="7993063" cy="1352619"/>
          </a:xfrm>
          <a:prstGeom prst="rect">
            <a:avLst/>
          </a:prstGeom>
        </p:spPr>
        <p:txBody>
          <a:bodyPr wrap="square" anchor="b"/>
          <a:lstStyle>
            <a:lvl1pPr>
              <a:lnSpc>
                <a:spcPts val="6000"/>
              </a:lnSpc>
              <a:defRPr sz="4400" b="0" i="0">
                <a:solidFill>
                  <a:srgbClr val="004B7C"/>
                </a:solidFill>
                <a:latin typeface="Trincha" pitchFamily="50" charset="0"/>
              </a:defRPr>
            </a:lvl1pPr>
          </a:lstStyle>
          <a:p>
            <a:pPr>
              <a:defRPr/>
            </a:pPr>
            <a:r>
              <a:rPr lang="de-DE"/>
              <a:t>Titelmasterformat durch Klicken bearbeiten</a:t>
            </a:r>
            <a:endParaRPr dirty="0"/>
          </a:p>
        </p:txBody>
      </p:sp>
      <p:sp>
        <p:nvSpPr>
          <p:cNvPr id="83972" name="Rectangle 4"/>
          <p:cNvSpPr>
            <a:spLocks noGrp="1" noChangeArrowheads="1"/>
          </p:cNvSpPr>
          <p:nvPr>
            <p:ph type="subTitle" idx="1" hasCustomPrompt="1"/>
          </p:nvPr>
        </p:nvSpPr>
        <p:spPr bwMode="auto">
          <a:xfrm>
            <a:off x="755651" y="2052708"/>
            <a:ext cx="7993063" cy="1307306"/>
          </a:xfrm>
          <a:prstGeom prst="rect">
            <a:avLst/>
          </a:prstGeom>
        </p:spPr>
        <p:txBody>
          <a:bodyPr tIns="180000"/>
          <a:lstStyle>
            <a:lvl1pPr defTabSz="873104">
              <a:lnSpc>
                <a:spcPts val="2800"/>
              </a:lnSpc>
              <a:buClr>
                <a:srgbClr val="F0C200"/>
              </a:buClr>
              <a:buFont typeface="Arial Narrow"/>
              <a:buNone/>
              <a:defRPr sz="2800" b="0" i="0">
                <a:solidFill>
                  <a:srgbClr val="EE7F00"/>
                </a:solidFill>
                <a:latin typeface="Branding Semilight" pitchFamily="2" charset="77"/>
              </a:defRPr>
            </a:lvl1pPr>
          </a:lstStyle>
          <a:p>
            <a:pPr>
              <a:defRPr/>
            </a:pPr>
            <a:r>
              <a:rPr lang="de-DE" dirty="0"/>
              <a:t>Unterüberschrift</a:t>
            </a:r>
          </a:p>
        </p:txBody>
      </p:sp>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92281" y="4232473"/>
            <a:ext cx="1771612" cy="665526"/>
          </a:xfrm>
          <a:prstGeom prst="rect">
            <a:avLst/>
          </a:prstGeom>
        </p:spPr>
      </p:pic>
    </p:spTree>
    <p:extLst>
      <p:ext uri="{BB962C8B-B14F-4D97-AF65-F5344CB8AC3E}">
        <p14:creationId xmlns:p14="http://schemas.microsoft.com/office/powerpoint/2010/main" val="2644523416"/>
      </p:ext>
    </p:extLst>
  </p:cSld>
  <p:clrMapOvr>
    <a:masterClrMapping/>
  </p:clrMapOvr>
  <p:extLst>
    <p:ext uri="{DCECCB84-F9BA-43D5-87BE-67443E8EF086}">
      <p15:sldGuideLst xmlns:p15="http://schemas.microsoft.com/office/powerpoint/2012/main">
        <p15:guide id="1" orient="horz" pos="441">
          <p15:clr>
            <a:srgbClr val="FBAE40"/>
          </p15:clr>
        </p15:guide>
        <p15:guide id="2" pos="476">
          <p15:clr>
            <a:srgbClr val="FBAE40"/>
          </p15:clr>
        </p15:guide>
        <p15:guide id="3" pos="551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showMasterPhAnim="0" preserve="1" userDrawn="1">
  <p:cSld name="Zitat oder Slogan auf Blau">
    <p:bg>
      <p:bgPr>
        <a:solidFill>
          <a:schemeClr val="accent2"/>
        </a:solidFill>
        <a:effectLst/>
      </p:bgPr>
    </p:bg>
    <p:spTree>
      <p:nvGrpSpPr>
        <p:cNvPr id="1" name=""/>
        <p:cNvGrpSpPr/>
        <p:nvPr/>
      </p:nvGrpSpPr>
      <p:grpSpPr bwMode="auto">
        <a:xfrm>
          <a:off x="0" y="0"/>
          <a:ext cx="0" cy="0"/>
          <a:chOff x="0" y="0"/>
          <a:chExt cx="0" cy="0"/>
        </a:xfrm>
      </p:grpSpPr>
      <p:sp>
        <p:nvSpPr>
          <p:cNvPr id="2" name="Titel 1">
            <a:extLst>
              <a:ext uri="{FF2B5EF4-FFF2-40B4-BE49-F238E27FC236}">
                <a16:creationId xmlns:a16="http://schemas.microsoft.com/office/drawing/2014/main" id="{3ADD44FF-58BC-272D-35A3-F38CCA206855}"/>
              </a:ext>
            </a:extLst>
          </p:cNvPr>
          <p:cNvSpPr>
            <a:spLocks noGrp="1"/>
          </p:cNvSpPr>
          <p:nvPr>
            <p:ph type="title" hasCustomPrompt="1"/>
          </p:nvPr>
        </p:nvSpPr>
        <p:spPr>
          <a:xfrm>
            <a:off x="755651" y="1419621"/>
            <a:ext cx="7632700" cy="2160000"/>
          </a:xfrm>
        </p:spPr>
        <p:txBody>
          <a:bodyPr anchor="ctr" anchorCtr="0"/>
          <a:lstStyle>
            <a:lvl1pPr>
              <a:lnSpc>
                <a:spcPts val="5000"/>
              </a:lnSpc>
              <a:defRPr lang="de-DE" sz="5000" b="0" i="0" dirty="0" smtClean="0">
                <a:solidFill>
                  <a:schemeClr val="bg1"/>
                </a:solidFill>
                <a:latin typeface="Trincha" pitchFamily="50" charset="0"/>
                <a:ea typeface="+mn-ea"/>
                <a:cs typeface="+mn-cs"/>
              </a:defRPr>
            </a:lvl1pPr>
          </a:lstStyle>
          <a:p>
            <a:pPr>
              <a:defRPr/>
            </a:pPr>
            <a:r>
              <a:rPr lang="de-DE" dirty="0"/>
              <a:t>Zitat oder </a:t>
            </a:r>
            <a:r>
              <a:rPr lang="de-DE" dirty="0" err="1"/>
              <a:t>slogan</a:t>
            </a:r>
            <a:endParaRPr lang="de-DE" dirty="0"/>
          </a:p>
        </p:txBody>
      </p:sp>
      <p:pic>
        <p:nvPicPr>
          <p:cNvPr id="4" name="Grafik 3">
            <a:extLst>
              <a:ext uri="{FF2B5EF4-FFF2-40B4-BE49-F238E27FC236}">
                <a16:creationId xmlns:a16="http://schemas.microsoft.com/office/drawing/2014/main" id="{F7D4B551-B6C2-4A66-010E-32020201514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auto">
          <a:xfrm>
            <a:off x="8228656" y="4838583"/>
            <a:ext cx="720000" cy="270334"/>
          </a:xfrm>
          <a:prstGeom prst="rect">
            <a:avLst/>
          </a:prstGeom>
        </p:spPr>
      </p:pic>
    </p:spTree>
    <p:extLst>
      <p:ext uri="{BB962C8B-B14F-4D97-AF65-F5344CB8AC3E}">
        <p14:creationId xmlns:p14="http://schemas.microsoft.com/office/powerpoint/2010/main" val="328214811"/>
      </p:ext>
    </p:extLst>
  </p:cSld>
  <p:clrMapOvr>
    <a:masterClrMapping/>
  </p:clrMapOvr>
  <p:extLst>
    <p:ext uri="{DCECCB84-F9BA-43D5-87BE-67443E8EF086}">
      <p15:sldGuideLst xmlns:p15="http://schemas.microsoft.com/office/powerpoint/2012/main">
        <p15:guide id="2" pos="47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45791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r Fußzei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A68CF3-A431-AA8D-8CA1-D6353527EE0D}"/>
              </a:ext>
            </a:extLst>
          </p:cNvPr>
          <p:cNvSpPr>
            <a:spLocks noGrp="1"/>
          </p:cNvSpPr>
          <p:nvPr>
            <p:ph type="title"/>
          </p:nvPr>
        </p:nvSpPr>
        <p:spPr/>
        <p:txBody>
          <a:bodyPr/>
          <a:lstStyle>
            <a:lvl1pPr>
              <a:defRPr b="0" i="0"/>
            </a:lvl1pPr>
          </a:lstStyle>
          <a:p>
            <a:r>
              <a:rPr lang="de-DE"/>
              <a:t>Titelmasterformat durch Klicken bearbeiten</a:t>
            </a:r>
          </a:p>
        </p:txBody>
      </p:sp>
      <p:sp>
        <p:nvSpPr>
          <p:cNvPr id="4" name="Datumsplatzhalter 3">
            <a:extLst>
              <a:ext uri="{FF2B5EF4-FFF2-40B4-BE49-F238E27FC236}">
                <a16:creationId xmlns:a16="http://schemas.microsoft.com/office/drawing/2014/main" id="{B520C93A-8D6B-BCF6-1673-786A8FE1EA16}"/>
              </a:ext>
            </a:extLst>
          </p:cNvPr>
          <p:cNvSpPr>
            <a:spLocks noGrp="1"/>
          </p:cNvSpPr>
          <p:nvPr>
            <p:ph type="dt" sz="half" idx="10"/>
          </p:nvPr>
        </p:nvSpPr>
        <p:spPr/>
        <p:txBody>
          <a:bodyPr/>
          <a:lstStyle/>
          <a:p>
            <a:fld id="{8FC1228C-F66C-41C8-847F-3E75608927A4}" type="datetime1">
              <a:rPr lang="de-DE" smtClean="0"/>
              <a:t>11.04.2025</a:t>
            </a:fld>
            <a:endParaRPr lang="de-DE"/>
          </a:p>
        </p:txBody>
      </p:sp>
      <p:sp>
        <p:nvSpPr>
          <p:cNvPr id="5" name="Fußzeilenplatzhalter 4">
            <a:extLst>
              <a:ext uri="{FF2B5EF4-FFF2-40B4-BE49-F238E27FC236}">
                <a16:creationId xmlns:a16="http://schemas.microsoft.com/office/drawing/2014/main" id="{390CE79F-E3EF-4DED-AD75-C3377D330A19}"/>
              </a:ext>
            </a:extLst>
          </p:cNvPr>
          <p:cNvSpPr>
            <a:spLocks noGrp="1"/>
          </p:cNvSpPr>
          <p:nvPr>
            <p:ph type="ftr" sz="quarter" idx="11"/>
          </p:nvPr>
        </p:nvSpPr>
        <p:spPr/>
        <p:txBody>
          <a:bodyPr/>
          <a:lstStyle/>
          <a:p>
            <a:r>
              <a:rPr lang="de-DE"/>
              <a:t>ADFC-Aktivitäten im Radtourismus</a:t>
            </a:r>
          </a:p>
        </p:txBody>
      </p:sp>
      <p:sp>
        <p:nvSpPr>
          <p:cNvPr id="6" name="Foliennummernplatzhalter 5">
            <a:extLst>
              <a:ext uri="{FF2B5EF4-FFF2-40B4-BE49-F238E27FC236}">
                <a16:creationId xmlns:a16="http://schemas.microsoft.com/office/drawing/2014/main" id="{A99B2434-7838-A2DF-69BB-76E7078FD7DA}"/>
              </a:ext>
            </a:extLst>
          </p:cNvPr>
          <p:cNvSpPr>
            <a:spLocks noGrp="1"/>
          </p:cNvSpPr>
          <p:nvPr>
            <p:ph type="sldNum" sz="quarter" idx="12"/>
          </p:nvPr>
        </p:nvSpPr>
        <p:spPr/>
        <p:txBody>
          <a:bodyPr/>
          <a:lstStyle/>
          <a:p>
            <a:fld id="{991B67ED-B1F9-47A8-A915-8AA62DD0FD5C}" type="slidenum">
              <a:rPr lang="de-DE" smtClean="0"/>
              <a:t>‹Nr.›</a:t>
            </a:fld>
            <a:endParaRPr lang="de-DE"/>
          </a:p>
        </p:txBody>
      </p:sp>
    </p:spTree>
    <p:extLst>
      <p:ext uri="{BB962C8B-B14F-4D97-AF65-F5344CB8AC3E}">
        <p14:creationId xmlns:p14="http://schemas.microsoft.com/office/powerpoint/2010/main" val="1855681956"/>
      </p:ext>
    </p:extLst>
  </p:cSld>
  <p:clrMapOvr>
    <a:masterClrMapping/>
  </p:clrMapOvr>
  <p:extLst mod="1">
    <p:ext uri="{DCECCB84-F9BA-43D5-87BE-67443E8EF086}">
      <p15:sldGuideLst xmlns:p15="http://schemas.microsoft.com/office/powerpoint/2012/main">
        <p15:guide id="1" pos="476">
          <p15:clr>
            <a:srgbClr val="FBAE40"/>
          </p15:clr>
        </p15:guide>
        <p15:guide id="2" pos="5284">
          <p15:clr>
            <a:srgbClr val="FBAE40"/>
          </p15:clr>
        </p15:guide>
        <p15:guide id="3" orient="horz" pos="169">
          <p15:clr>
            <a:srgbClr val="FBAE40"/>
          </p15:clr>
        </p15:guide>
        <p15:guide id="4" orient="horz" pos="554">
          <p15:clr>
            <a:srgbClr val="FBAE40"/>
          </p15:clr>
        </p15:guide>
        <p15:guide id="5" pos="2812">
          <p15:clr>
            <a:srgbClr val="FBAE40"/>
          </p15:clr>
        </p15:guide>
        <p15:guide id="6" pos="294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A68CF3-A431-AA8D-8CA1-D6353527EE0D}"/>
              </a:ext>
            </a:extLst>
          </p:cNvPr>
          <p:cNvSpPr>
            <a:spLocks noGrp="1"/>
          </p:cNvSpPr>
          <p:nvPr>
            <p:ph type="title"/>
          </p:nvPr>
        </p:nvSpPr>
        <p:spPr/>
        <p:txBody>
          <a:bodyPr/>
          <a:lstStyle>
            <a:lvl1pPr>
              <a:defRPr b="0" i="0"/>
            </a:lvl1pPr>
          </a:lstStyle>
          <a:p>
            <a:r>
              <a:rPr lang="de-DE"/>
              <a:t>Titelmasterformat durch Klicken bearbeiten</a:t>
            </a:r>
          </a:p>
        </p:txBody>
      </p:sp>
      <p:sp>
        <p:nvSpPr>
          <p:cNvPr id="4" name="Datumsplatzhalter 3">
            <a:extLst>
              <a:ext uri="{FF2B5EF4-FFF2-40B4-BE49-F238E27FC236}">
                <a16:creationId xmlns:a16="http://schemas.microsoft.com/office/drawing/2014/main" id="{B520C93A-8D6B-BCF6-1673-786A8FE1EA16}"/>
              </a:ext>
            </a:extLst>
          </p:cNvPr>
          <p:cNvSpPr>
            <a:spLocks noGrp="1"/>
          </p:cNvSpPr>
          <p:nvPr>
            <p:ph type="dt" sz="half" idx="10"/>
          </p:nvPr>
        </p:nvSpPr>
        <p:spPr/>
        <p:txBody>
          <a:bodyPr/>
          <a:lstStyle/>
          <a:p>
            <a:fld id="{1EB5B2E0-5413-4B2B-8C69-F9B0550BF196}" type="datetime1">
              <a:rPr lang="de-DE" smtClean="0"/>
              <a:t>11.04.2025</a:t>
            </a:fld>
            <a:endParaRPr lang="de-DE"/>
          </a:p>
        </p:txBody>
      </p:sp>
      <p:sp>
        <p:nvSpPr>
          <p:cNvPr id="5" name="Fußzeilenplatzhalter 4">
            <a:extLst>
              <a:ext uri="{FF2B5EF4-FFF2-40B4-BE49-F238E27FC236}">
                <a16:creationId xmlns:a16="http://schemas.microsoft.com/office/drawing/2014/main" id="{390CE79F-E3EF-4DED-AD75-C3377D330A19}"/>
              </a:ext>
            </a:extLst>
          </p:cNvPr>
          <p:cNvSpPr>
            <a:spLocks noGrp="1"/>
          </p:cNvSpPr>
          <p:nvPr>
            <p:ph type="ftr" sz="quarter" idx="11"/>
          </p:nvPr>
        </p:nvSpPr>
        <p:spPr/>
        <p:txBody>
          <a:bodyPr/>
          <a:lstStyle/>
          <a:p>
            <a:r>
              <a:rPr lang="de-DE"/>
              <a:t>ADFC-Aktivitäten im Radtourismus</a:t>
            </a:r>
          </a:p>
        </p:txBody>
      </p:sp>
      <p:sp>
        <p:nvSpPr>
          <p:cNvPr id="6" name="Foliennummernplatzhalter 5">
            <a:extLst>
              <a:ext uri="{FF2B5EF4-FFF2-40B4-BE49-F238E27FC236}">
                <a16:creationId xmlns:a16="http://schemas.microsoft.com/office/drawing/2014/main" id="{A99B2434-7838-A2DF-69BB-76E7078FD7DA}"/>
              </a:ext>
            </a:extLst>
          </p:cNvPr>
          <p:cNvSpPr>
            <a:spLocks noGrp="1"/>
          </p:cNvSpPr>
          <p:nvPr>
            <p:ph type="sldNum" sz="quarter" idx="12"/>
          </p:nvPr>
        </p:nvSpPr>
        <p:spPr/>
        <p:txBody>
          <a:bodyPr/>
          <a:lstStyle/>
          <a:p>
            <a:fld id="{991B67ED-B1F9-47A8-A915-8AA62DD0FD5C}" type="slidenum">
              <a:rPr lang="de-DE" smtClean="0"/>
              <a:t>‹Nr.›</a:t>
            </a:fld>
            <a:endParaRPr lang="de-DE"/>
          </a:p>
        </p:txBody>
      </p:sp>
      <p:sp>
        <p:nvSpPr>
          <p:cNvPr id="8" name="Textplatzhalter 20">
            <a:extLst>
              <a:ext uri="{FF2B5EF4-FFF2-40B4-BE49-F238E27FC236}">
                <a16:creationId xmlns:a16="http://schemas.microsoft.com/office/drawing/2014/main" id="{48627B57-9E4C-09F2-2348-36ADECF2893B}"/>
              </a:ext>
            </a:extLst>
          </p:cNvPr>
          <p:cNvSpPr>
            <a:spLocks noGrp="1"/>
          </p:cNvSpPr>
          <p:nvPr>
            <p:ph type="body" sz="quarter" idx="13" hasCustomPrompt="1"/>
          </p:nvPr>
        </p:nvSpPr>
        <p:spPr>
          <a:xfrm>
            <a:off x="1423397" y="2859782"/>
            <a:ext cx="2654074" cy="1237011"/>
          </a:xfrm>
          <a:prstGeom prst="rect">
            <a:avLst/>
          </a:prstGeom>
          <a:ln w="12700">
            <a:solidFill>
              <a:srgbClr val="EE7F00"/>
            </a:solidFill>
            <a:prstDash val="sysDot"/>
          </a:ln>
        </p:spPr>
        <p:txBody>
          <a:bodyPr lIns="36000" tIns="36000" rIns="0" bIns="36000"/>
          <a:lstStyle>
            <a:lvl1pPr marL="0" indent="0">
              <a:buNone/>
              <a:defRPr sz="1100" b="0" baseline="0">
                <a:solidFill>
                  <a:srgbClr val="004B7C"/>
                </a:solidFill>
                <a:latin typeface="Branding Semilight" panose="00000500000000000000" pitchFamily="50" charset="0"/>
              </a:defRPr>
            </a:lvl1pPr>
          </a:lstStyle>
          <a:p>
            <a:pPr lvl="0"/>
            <a:r>
              <a:rPr lang="de-DE" dirty="0"/>
              <a:t>Vorname Name</a:t>
            </a:r>
            <a:br>
              <a:rPr lang="de-DE" dirty="0"/>
            </a:br>
            <a:r>
              <a:rPr lang="de-DE" dirty="0"/>
              <a:t>Position | ADFC-Gliederung</a:t>
            </a:r>
          </a:p>
          <a:p>
            <a:pPr lvl="0"/>
            <a:r>
              <a:rPr lang="de-DE" dirty="0"/>
              <a:t>Mail-Adresse</a:t>
            </a:r>
            <a:br>
              <a:rPr lang="de-DE" dirty="0"/>
            </a:br>
            <a:r>
              <a:rPr lang="de-DE" dirty="0"/>
              <a:t>Telefonnummer</a:t>
            </a:r>
          </a:p>
          <a:p>
            <a:pPr lvl="0"/>
            <a:r>
              <a:rPr lang="de-DE" dirty="0"/>
              <a:t>Straße Hausnummer</a:t>
            </a:r>
            <a:br>
              <a:rPr lang="de-DE" dirty="0"/>
            </a:br>
            <a:r>
              <a:rPr lang="de-DE" dirty="0"/>
              <a:t>PLZ Stadt</a:t>
            </a:r>
          </a:p>
        </p:txBody>
      </p:sp>
      <p:sp>
        <p:nvSpPr>
          <p:cNvPr id="9" name="Textplatzhalter 20">
            <a:extLst>
              <a:ext uri="{FF2B5EF4-FFF2-40B4-BE49-F238E27FC236}">
                <a16:creationId xmlns:a16="http://schemas.microsoft.com/office/drawing/2014/main" id="{D7B6E11C-1D07-D6F2-A156-02373A69460B}"/>
              </a:ext>
            </a:extLst>
          </p:cNvPr>
          <p:cNvSpPr>
            <a:spLocks noGrp="1"/>
          </p:cNvSpPr>
          <p:nvPr>
            <p:ph type="body" sz="quarter" idx="30" hasCustomPrompt="1"/>
          </p:nvPr>
        </p:nvSpPr>
        <p:spPr>
          <a:xfrm>
            <a:off x="5066532" y="2872658"/>
            <a:ext cx="2654074" cy="1237011"/>
          </a:xfrm>
          <a:prstGeom prst="rect">
            <a:avLst/>
          </a:prstGeom>
          <a:ln w="12700">
            <a:solidFill>
              <a:srgbClr val="EE7F00"/>
            </a:solidFill>
            <a:prstDash val="sysDot"/>
          </a:ln>
        </p:spPr>
        <p:txBody>
          <a:bodyPr lIns="36000" tIns="36000" rIns="0" bIns="36000"/>
          <a:lstStyle>
            <a:lvl1pPr marL="0" marR="0" indent="0" algn="l" defTabSz="915965" eaLnBrk="1" fontAlgn="auto" latinLnBrk="0" hangingPunct="1">
              <a:lnSpc>
                <a:spcPct val="100000"/>
              </a:lnSpc>
              <a:spcBef>
                <a:spcPts val="600"/>
              </a:spcBef>
              <a:spcAft>
                <a:spcPts val="0"/>
              </a:spcAft>
              <a:buClrTx/>
              <a:buSzTx/>
              <a:buFontTx/>
              <a:buNone/>
              <a:tabLst/>
              <a:defRPr sz="1100" b="0" baseline="0">
                <a:solidFill>
                  <a:srgbClr val="004B7C"/>
                </a:solidFill>
                <a:latin typeface="Branding Semilight" panose="00000500000000000000" pitchFamily="50" charset="0"/>
              </a:defRPr>
            </a:lvl1pPr>
          </a:lstStyle>
          <a:p>
            <a:pPr marL="0" marR="0" lvl="0" indent="0" algn="l" defTabSz="915965" eaLnBrk="1" fontAlgn="auto" latinLnBrk="0" hangingPunct="1">
              <a:lnSpc>
                <a:spcPct val="100000"/>
              </a:lnSpc>
              <a:spcBef>
                <a:spcPts val="600"/>
              </a:spcBef>
              <a:spcAft>
                <a:spcPts val="0"/>
              </a:spcAft>
              <a:buClrTx/>
              <a:buSzTx/>
              <a:buFontTx/>
              <a:buNone/>
              <a:tabLst/>
              <a:defRPr/>
            </a:pPr>
            <a:r>
              <a:rPr lang="de-DE" dirty="0"/>
              <a:t>Vorname Name</a:t>
            </a:r>
            <a:br>
              <a:rPr lang="de-DE" dirty="0"/>
            </a:br>
            <a:r>
              <a:rPr lang="de-DE" dirty="0"/>
              <a:t>Position | ADFC-Gliederung</a:t>
            </a:r>
          </a:p>
          <a:p>
            <a:pPr lvl="0"/>
            <a:r>
              <a:rPr lang="de-DE" dirty="0"/>
              <a:t>Mail-Adresse</a:t>
            </a:r>
            <a:br>
              <a:rPr lang="de-DE" dirty="0"/>
            </a:br>
            <a:r>
              <a:rPr lang="de-DE" dirty="0"/>
              <a:t>Telefonnummer</a:t>
            </a:r>
          </a:p>
          <a:p>
            <a:pPr lvl="0"/>
            <a:r>
              <a:rPr lang="de-DE" dirty="0"/>
              <a:t>Straße Hausnummer</a:t>
            </a:r>
            <a:br>
              <a:rPr lang="de-DE" dirty="0"/>
            </a:br>
            <a:r>
              <a:rPr lang="de-DE" dirty="0"/>
              <a:t>PLZ Stadt</a:t>
            </a:r>
          </a:p>
        </p:txBody>
      </p:sp>
      <p:sp>
        <p:nvSpPr>
          <p:cNvPr id="10" name="Bildplatzhalter 4">
            <a:extLst>
              <a:ext uri="{FF2B5EF4-FFF2-40B4-BE49-F238E27FC236}">
                <a16:creationId xmlns:a16="http://schemas.microsoft.com/office/drawing/2014/main" id="{12FC0171-75E0-1488-B7EA-D689A66D9748}"/>
              </a:ext>
            </a:extLst>
          </p:cNvPr>
          <p:cNvSpPr>
            <a:spLocks noGrp="1"/>
          </p:cNvSpPr>
          <p:nvPr>
            <p:ph type="pic" sz="quarter" idx="31"/>
          </p:nvPr>
        </p:nvSpPr>
        <p:spPr>
          <a:xfrm>
            <a:off x="1850321" y="1028371"/>
            <a:ext cx="1800225" cy="1728788"/>
          </a:xfrm>
          <a:prstGeom prst="ellipse">
            <a:avLst/>
          </a:prstGeom>
          <a:ln>
            <a:solidFill>
              <a:srgbClr val="004B7C"/>
            </a:solidFill>
          </a:ln>
        </p:spPr>
        <p:txBody>
          <a:bodyPr anchor="ctr" anchorCtr="1"/>
          <a:lstStyle>
            <a:lvl1pPr algn="ctr">
              <a:defRPr sz="1200"/>
            </a:lvl1pPr>
          </a:lstStyle>
          <a:p>
            <a:r>
              <a:rPr lang="de-DE"/>
              <a:t>Bild durch Klicken auf Symbol hinzufügen</a:t>
            </a:r>
          </a:p>
        </p:txBody>
      </p:sp>
      <p:sp>
        <p:nvSpPr>
          <p:cNvPr id="11" name="Bildplatzhalter 7">
            <a:extLst>
              <a:ext uri="{FF2B5EF4-FFF2-40B4-BE49-F238E27FC236}">
                <a16:creationId xmlns:a16="http://schemas.microsoft.com/office/drawing/2014/main" id="{2882775B-31D6-9F80-CFAA-A18B7D02F978}"/>
              </a:ext>
            </a:extLst>
          </p:cNvPr>
          <p:cNvSpPr>
            <a:spLocks noGrp="1"/>
          </p:cNvSpPr>
          <p:nvPr>
            <p:ph type="pic" sz="quarter" idx="32"/>
          </p:nvPr>
        </p:nvSpPr>
        <p:spPr>
          <a:xfrm>
            <a:off x="5493455" y="1028371"/>
            <a:ext cx="1800225" cy="1728788"/>
          </a:xfrm>
          <a:prstGeom prst="ellipse">
            <a:avLst/>
          </a:prstGeom>
          <a:ln>
            <a:solidFill>
              <a:srgbClr val="004B7C"/>
            </a:solidFill>
          </a:ln>
        </p:spPr>
        <p:txBody>
          <a:bodyPr anchor="ctr" anchorCtr="1"/>
          <a:lstStyle>
            <a:lvl1pPr algn="ctr">
              <a:defRPr sz="1200"/>
            </a:lvl1pPr>
          </a:lstStyle>
          <a:p>
            <a:r>
              <a:rPr lang="de-DE"/>
              <a:t>Bild durch Klicken auf Symbol hinzufügen</a:t>
            </a:r>
          </a:p>
        </p:txBody>
      </p:sp>
    </p:spTree>
    <p:extLst>
      <p:ext uri="{BB962C8B-B14F-4D97-AF65-F5344CB8AC3E}">
        <p14:creationId xmlns:p14="http://schemas.microsoft.com/office/powerpoint/2010/main" val="2664748367"/>
      </p:ext>
    </p:extLst>
  </p:cSld>
  <p:clrMapOvr>
    <a:masterClrMapping/>
  </p:clrMapOvr>
  <p:extLst mod="1">
    <p:ext uri="{DCECCB84-F9BA-43D5-87BE-67443E8EF086}">
      <p15:sldGuideLst xmlns:p15="http://schemas.microsoft.com/office/powerpoint/2012/main">
        <p15:guide id="1" pos="476">
          <p15:clr>
            <a:srgbClr val="FBAE40"/>
          </p15:clr>
        </p15:guide>
        <p15:guide id="2" pos="5284">
          <p15:clr>
            <a:srgbClr val="FBAE40"/>
          </p15:clr>
        </p15:guide>
        <p15:guide id="3" orient="horz" pos="169">
          <p15:clr>
            <a:srgbClr val="FBAE40"/>
          </p15:clr>
        </p15:guide>
        <p15:guide id="4" orient="horz" pos="554">
          <p15:clr>
            <a:srgbClr val="FBAE40"/>
          </p15:clr>
        </p15:guide>
        <p15:guide id="5" pos="2562">
          <p15:clr>
            <a:srgbClr val="FBAE40"/>
          </p15:clr>
        </p15:guide>
        <p15:guide id="6" pos="319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912181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Überschrift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A68CF3-A431-AA8D-8CA1-D6353527EE0D}"/>
              </a:ext>
            </a:extLst>
          </p:cNvPr>
          <p:cNvSpPr>
            <a:spLocks noGrp="1"/>
          </p:cNvSpPr>
          <p:nvPr>
            <p:ph type="title"/>
          </p:nvPr>
        </p:nvSpPr>
        <p:spPr/>
        <p:txBody>
          <a:bodyPr/>
          <a:lstStyle>
            <a:lvl1pPr>
              <a:defRPr b="0" i="0"/>
            </a:lvl1pPr>
          </a:lstStyle>
          <a:p>
            <a:r>
              <a:rPr lang="de-DE"/>
              <a:t>Titelmasterformat durch Klicken bearbeiten</a:t>
            </a:r>
            <a:endParaRPr lang="de-DE" dirty="0"/>
          </a:p>
        </p:txBody>
      </p:sp>
      <p:sp>
        <p:nvSpPr>
          <p:cNvPr id="3" name="Inhaltsplatzhalter 2">
            <a:extLst>
              <a:ext uri="{FF2B5EF4-FFF2-40B4-BE49-F238E27FC236}">
                <a16:creationId xmlns:a16="http://schemas.microsoft.com/office/drawing/2014/main" id="{6D057594-4E5D-8E9A-BB3B-F6EC5E2BA5D0}"/>
              </a:ext>
            </a:extLst>
          </p:cNvPr>
          <p:cNvSpPr>
            <a:spLocks noGrp="1"/>
          </p:cNvSpPr>
          <p:nvPr>
            <p:ph idx="1"/>
          </p:nvPr>
        </p:nvSpPr>
        <p:spPr>
          <a:xfrm>
            <a:off x="755651" y="879475"/>
            <a:ext cx="7632700" cy="375285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B520C93A-8D6B-BCF6-1673-786A8FE1EA16}"/>
              </a:ext>
            </a:extLst>
          </p:cNvPr>
          <p:cNvSpPr>
            <a:spLocks noGrp="1"/>
          </p:cNvSpPr>
          <p:nvPr>
            <p:ph type="dt" sz="half" idx="10"/>
          </p:nvPr>
        </p:nvSpPr>
        <p:spPr/>
        <p:txBody>
          <a:bodyPr/>
          <a:lstStyle/>
          <a:p>
            <a:fld id="{CF97464B-FF39-41F8-86D2-26E42AFFF2E2}" type="datetime1">
              <a:rPr lang="de-DE" smtClean="0"/>
              <a:t>11.04.2025</a:t>
            </a:fld>
            <a:endParaRPr lang="de-DE"/>
          </a:p>
        </p:txBody>
      </p:sp>
      <p:sp>
        <p:nvSpPr>
          <p:cNvPr id="5" name="Fußzeilenplatzhalter 4">
            <a:extLst>
              <a:ext uri="{FF2B5EF4-FFF2-40B4-BE49-F238E27FC236}">
                <a16:creationId xmlns:a16="http://schemas.microsoft.com/office/drawing/2014/main" id="{390CE79F-E3EF-4DED-AD75-C3377D330A19}"/>
              </a:ext>
            </a:extLst>
          </p:cNvPr>
          <p:cNvSpPr>
            <a:spLocks noGrp="1"/>
          </p:cNvSpPr>
          <p:nvPr>
            <p:ph type="ftr" sz="quarter" idx="11"/>
          </p:nvPr>
        </p:nvSpPr>
        <p:spPr/>
        <p:txBody>
          <a:bodyPr/>
          <a:lstStyle/>
          <a:p>
            <a:r>
              <a:rPr lang="de-DE"/>
              <a:t>ADFC-Aktivitäten im Radtourismus</a:t>
            </a:r>
          </a:p>
        </p:txBody>
      </p:sp>
      <p:sp>
        <p:nvSpPr>
          <p:cNvPr id="6" name="Foliennummernplatzhalter 5">
            <a:extLst>
              <a:ext uri="{FF2B5EF4-FFF2-40B4-BE49-F238E27FC236}">
                <a16:creationId xmlns:a16="http://schemas.microsoft.com/office/drawing/2014/main" id="{A99B2434-7838-A2DF-69BB-76E7078FD7DA}"/>
              </a:ext>
            </a:extLst>
          </p:cNvPr>
          <p:cNvSpPr>
            <a:spLocks noGrp="1"/>
          </p:cNvSpPr>
          <p:nvPr>
            <p:ph type="sldNum" sz="quarter" idx="12"/>
          </p:nvPr>
        </p:nvSpPr>
        <p:spPr/>
        <p:txBody>
          <a:bodyPr/>
          <a:lstStyle/>
          <a:p>
            <a:fld id="{991B67ED-B1F9-47A8-A915-8AA62DD0FD5C}" type="slidenum">
              <a:rPr lang="de-DE" smtClean="0"/>
              <a:t>‹Nr.›</a:t>
            </a:fld>
            <a:endParaRPr lang="de-DE"/>
          </a:p>
        </p:txBody>
      </p:sp>
    </p:spTree>
    <p:extLst>
      <p:ext uri="{BB962C8B-B14F-4D97-AF65-F5344CB8AC3E}">
        <p14:creationId xmlns:p14="http://schemas.microsoft.com/office/powerpoint/2010/main" val="3313247829"/>
      </p:ext>
    </p:extLst>
  </p:cSld>
  <p:clrMapOvr>
    <a:masterClrMapping/>
  </p:clrMapOvr>
  <p:extLst mod="1">
    <p:ext uri="{DCECCB84-F9BA-43D5-87BE-67443E8EF086}">
      <p15:sldGuideLst xmlns:p15="http://schemas.microsoft.com/office/powerpoint/2012/main">
        <p15:guide id="1" pos="476">
          <p15:clr>
            <a:srgbClr val="FBAE40"/>
          </p15:clr>
        </p15:guide>
        <p15:guide id="2" pos="5284">
          <p15:clr>
            <a:srgbClr val="FBAE40"/>
          </p15:clr>
        </p15:guide>
        <p15:guide id="3" orient="horz" pos="169">
          <p15:clr>
            <a:srgbClr val="FBAE40"/>
          </p15:clr>
        </p15:guide>
        <p15:guide id="4" orient="horz" pos="55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A68CF3-A431-AA8D-8CA1-D6353527EE0D}"/>
              </a:ext>
            </a:extLst>
          </p:cNvPr>
          <p:cNvSpPr>
            <a:spLocks noGrp="1"/>
          </p:cNvSpPr>
          <p:nvPr>
            <p:ph type="title" hasCustomPrompt="1"/>
          </p:nvPr>
        </p:nvSpPr>
        <p:spPr/>
        <p:txBody>
          <a:bodyPr/>
          <a:lstStyle>
            <a:lvl1pPr>
              <a:defRPr b="0" i="0"/>
            </a:lvl1pPr>
          </a:lstStyle>
          <a:p>
            <a:r>
              <a:rPr lang="de-DE" dirty="0"/>
              <a:t>Agenda</a:t>
            </a:r>
          </a:p>
        </p:txBody>
      </p:sp>
      <p:sp>
        <p:nvSpPr>
          <p:cNvPr id="3" name="Inhaltsplatzhalter 2">
            <a:extLst>
              <a:ext uri="{FF2B5EF4-FFF2-40B4-BE49-F238E27FC236}">
                <a16:creationId xmlns:a16="http://schemas.microsoft.com/office/drawing/2014/main" id="{6D057594-4E5D-8E9A-BB3B-F6EC5E2BA5D0}"/>
              </a:ext>
            </a:extLst>
          </p:cNvPr>
          <p:cNvSpPr>
            <a:spLocks noGrp="1"/>
          </p:cNvSpPr>
          <p:nvPr>
            <p:ph idx="1"/>
          </p:nvPr>
        </p:nvSpPr>
        <p:spPr>
          <a:xfrm>
            <a:off x="755651" y="879475"/>
            <a:ext cx="7632700" cy="3752850"/>
          </a:xfrm>
        </p:spPr>
        <p:txBody>
          <a:bodyPr/>
          <a:lstStyle>
            <a:lvl1pPr marL="358766" indent="-358766">
              <a:buClr>
                <a:schemeClr val="accent1"/>
              </a:buClr>
              <a:buFont typeface="+mj-lt"/>
              <a:buAutoNum type="arabicPeriod"/>
              <a:defRPr/>
            </a:lvl1pPr>
          </a:lstStyle>
          <a:p>
            <a:pPr lvl="0"/>
            <a:r>
              <a:rPr lang="de-DE"/>
              <a:t>Formatvorlagen des Textmasters bearbeiten</a:t>
            </a:r>
          </a:p>
        </p:txBody>
      </p:sp>
      <p:sp>
        <p:nvSpPr>
          <p:cNvPr id="4" name="Datumsplatzhalter 3">
            <a:extLst>
              <a:ext uri="{FF2B5EF4-FFF2-40B4-BE49-F238E27FC236}">
                <a16:creationId xmlns:a16="http://schemas.microsoft.com/office/drawing/2014/main" id="{B520C93A-8D6B-BCF6-1673-786A8FE1EA16}"/>
              </a:ext>
            </a:extLst>
          </p:cNvPr>
          <p:cNvSpPr>
            <a:spLocks noGrp="1"/>
          </p:cNvSpPr>
          <p:nvPr>
            <p:ph type="dt" sz="half" idx="10"/>
          </p:nvPr>
        </p:nvSpPr>
        <p:spPr/>
        <p:txBody>
          <a:bodyPr/>
          <a:lstStyle/>
          <a:p>
            <a:fld id="{47BEC854-182B-4C86-8454-342F8668FD86}" type="datetime1">
              <a:rPr lang="de-DE" smtClean="0"/>
              <a:t>11.04.2025</a:t>
            </a:fld>
            <a:endParaRPr lang="de-DE"/>
          </a:p>
        </p:txBody>
      </p:sp>
      <p:sp>
        <p:nvSpPr>
          <p:cNvPr id="5" name="Fußzeilenplatzhalter 4">
            <a:extLst>
              <a:ext uri="{FF2B5EF4-FFF2-40B4-BE49-F238E27FC236}">
                <a16:creationId xmlns:a16="http://schemas.microsoft.com/office/drawing/2014/main" id="{390CE79F-E3EF-4DED-AD75-C3377D330A19}"/>
              </a:ext>
            </a:extLst>
          </p:cNvPr>
          <p:cNvSpPr>
            <a:spLocks noGrp="1"/>
          </p:cNvSpPr>
          <p:nvPr>
            <p:ph type="ftr" sz="quarter" idx="11"/>
          </p:nvPr>
        </p:nvSpPr>
        <p:spPr/>
        <p:txBody>
          <a:bodyPr/>
          <a:lstStyle/>
          <a:p>
            <a:r>
              <a:rPr lang="de-DE"/>
              <a:t>ADFC-Aktivitäten im Radtourismus</a:t>
            </a:r>
          </a:p>
        </p:txBody>
      </p:sp>
      <p:sp>
        <p:nvSpPr>
          <p:cNvPr id="6" name="Foliennummernplatzhalter 5">
            <a:extLst>
              <a:ext uri="{FF2B5EF4-FFF2-40B4-BE49-F238E27FC236}">
                <a16:creationId xmlns:a16="http://schemas.microsoft.com/office/drawing/2014/main" id="{A99B2434-7838-A2DF-69BB-76E7078FD7DA}"/>
              </a:ext>
            </a:extLst>
          </p:cNvPr>
          <p:cNvSpPr>
            <a:spLocks noGrp="1"/>
          </p:cNvSpPr>
          <p:nvPr>
            <p:ph type="sldNum" sz="quarter" idx="12"/>
          </p:nvPr>
        </p:nvSpPr>
        <p:spPr/>
        <p:txBody>
          <a:bodyPr/>
          <a:lstStyle/>
          <a:p>
            <a:fld id="{991B67ED-B1F9-47A8-A915-8AA62DD0FD5C}" type="slidenum">
              <a:rPr lang="de-DE" smtClean="0"/>
              <a:t>‹Nr.›</a:t>
            </a:fld>
            <a:endParaRPr lang="de-DE"/>
          </a:p>
        </p:txBody>
      </p:sp>
    </p:spTree>
    <p:extLst>
      <p:ext uri="{BB962C8B-B14F-4D97-AF65-F5344CB8AC3E}">
        <p14:creationId xmlns:p14="http://schemas.microsoft.com/office/powerpoint/2010/main" val="1347853137"/>
      </p:ext>
    </p:extLst>
  </p:cSld>
  <p:clrMapOvr>
    <a:masterClrMapping/>
  </p:clrMapOvr>
  <p:extLst mod="1">
    <p:ext uri="{DCECCB84-F9BA-43D5-87BE-67443E8EF086}">
      <p15:sldGuideLst xmlns:p15="http://schemas.microsoft.com/office/powerpoint/2012/main">
        <p15:guide id="1" pos="476">
          <p15:clr>
            <a:srgbClr val="FBAE40"/>
          </p15:clr>
        </p15:guide>
        <p15:guide id="2" pos="5284">
          <p15:clr>
            <a:srgbClr val="FBAE40"/>
          </p15:clr>
        </p15:guide>
        <p15:guide id="3" orient="horz" pos="169">
          <p15:clr>
            <a:srgbClr val="FBAE40"/>
          </p15:clr>
        </p15:guide>
        <p15:guide id="4" orient="horz" pos="55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Überschrift und Text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A68CF3-A431-AA8D-8CA1-D6353527EE0D}"/>
              </a:ext>
            </a:extLst>
          </p:cNvPr>
          <p:cNvSpPr>
            <a:spLocks noGrp="1"/>
          </p:cNvSpPr>
          <p:nvPr>
            <p:ph type="title"/>
          </p:nvPr>
        </p:nvSpPr>
        <p:spPr/>
        <p:txBody>
          <a:bodyPr/>
          <a:lstStyle>
            <a:lvl1pPr>
              <a:defRPr b="0" i="0"/>
            </a:lvl1pPr>
          </a:lstStyle>
          <a:p>
            <a:r>
              <a:rPr lang="de-DE"/>
              <a:t>Titelmasterformat durch Klicken bearbeiten</a:t>
            </a:r>
          </a:p>
        </p:txBody>
      </p:sp>
      <p:sp>
        <p:nvSpPr>
          <p:cNvPr id="3" name="Inhaltsplatzhalter 2">
            <a:extLst>
              <a:ext uri="{FF2B5EF4-FFF2-40B4-BE49-F238E27FC236}">
                <a16:creationId xmlns:a16="http://schemas.microsoft.com/office/drawing/2014/main" id="{6D057594-4E5D-8E9A-BB3B-F6EC5E2BA5D0}"/>
              </a:ext>
            </a:extLst>
          </p:cNvPr>
          <p:cNvSpPr>
            <a:spLocks noGrp="1"/>
          </p:cNvSpPr>
          <p:nvPr>
            <p:ph idx="1"/>
          </p:nvPr>
        </p:nvSpPr>
        <p:spPr>
          <a:xfrm>
            <a:off x="755651" y="879475"/>
            <a:ext cx="3708400" cy="375285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B520C93A-8D6B-BCF6-1673-786A8FE1EA16}"/>
              </a:ext>
            </a:extLst>
          </p:cNvPr>
          <p:cNvSpPr>
            <a:spLocks noGrp="1"/>
          </p:cNvSpPr>
          <p:nvPr>
            <p:ph type="dt" sz="half" idx="10"/>
          </p:nvPr>
        </p:nvSpPr>
        <p:spPr/>
        <p:txBody>
          <a:bodyPr/>
          <a:lstStyle/>
          <a:p>
            <a:fld id="{E2899AC5-06B8-4782-8772-CE1B0B6B28BB}" type="datetime1">
              <a:rPr lang="de-DE" smtClean="0"/>
              <a:t>11.04.2025</a:t>
            </a:fld>
            <a:endParaRPr lang="de-DE"/>
          </a:p>
        </p:txBody>
      </p:sp>
      <p:sp>
        <p:nvSpPr>
          <p:cNvPr id="5" name="Fußzeilenplatzhalter 4">
            <a:extLst>
              <a:ext uri="{FF2B5EF4-FFF2-40B4-BE49-F238E27FC236}">
                <a16:creationId xmlns:a16="http://schemas.microsoft.com/office/drawing/2014/main" id="{390CE79F-E3EF-4DED-AD75-C3377D330A19}"/>
              </a:ext>
            </a:extLst>
          </p:cNvPr>
          <p:cNvSpPr>
            <a:spLocks noGrp="1"/>
          </p:cNvSpPr>
          <p:nvPr>
            <p:ph type="ftr" sz="quarter" idx="11"/>
          </p:nvPr>
        </p:nvSpPr>
        <p:spPr/>
        <p:txBody>
          <a:bodyPr/>
          <a:lstStyle/>
          <a:p>
            <a:r>
              <a:rPr lang="de-DE"/>
              <a:t>ADFC-Aktivitäten im Radtourismus</a:t>
            </a:r>
          </a:p>
        </p:txBody>
      </p:sp>
      <p:sp>
        <p:nvSpPr>
          <p:cNvPr id="6" name="Foliennummernplatzhalter 5">
            <a:extLst>
              <a:ext uri="{FF2B5EF4-FFF2-40B4-BE49-F238E27FC236}">
                <a16:creationId xmlns:a16="http://schemas.microsoft.com/office/drawing/2014/main" id="{A99B2434-7838-A2DF-69BB-76E7078FD7DA}"/>
              </a:ext>
            </a:extLst>
          </p:cNvPr>
          <p:cNvSpPr>
            <a:spLocks noGrp="1"/>
          </p:cNvSpPr>
          <p:nvPr>
            <p:ph type="sldNum" sz="quarter" idx="12"/>
          </p:nvPr>
        </p:nvSpPr>
        <p:spPr/>
        <p:txBody>
          <a:bodyPr/>
          <a:lstStyle/>
          <a:p>
            <a:fld id="{991B67ED-B1F9-47A8-A915-8AA62DD0FD5C}" type="slidenum">
              <a:rPr lang="de-DE" smtClean="0"/>
              <a:t>‹Nr.›</a:t>
            </a:fld>
            <a:endParaRPr lang="de-DE"/>
          </a:p>
        </p:txBody>
      </p:sp>
      <p:sp>
        <p:nvSpPr>
          <p:cNvPr id="7" name="Inhaltsplatzhalter 2">
            <a:extLst>
              <a:ext uri="{FF2B5EF4-FFF2-40B4-BE49-F238E27FC236}">
                <a16:creationId xmlns:a16="http://schemas.microsoft.com/office/drawing/2014/main" id="{45A4E2B5-99DB-05E9-32A2-F12DC7841697}"/>
              </a:ext>
            </a:extLst>
          </p:cNvPr>
          <p:cNvSpPr>
            <a:spLocks noGrp="1"/>
          </p:cNvSpPr>
          <p:nvPr>
            <p:ph idx="13"/>
          </p:nvPr>
        </p:nvSpPr>
        <p:spPr>
          <a:xfrm>
            <a:off x="4679951" y="879475"/>
            <a:ext cx="3708400" cy="375285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942061844"/>
      </p:ext>
    </p:extLst>
  </p:cSld>
  <p:clrMapOvr>
    <a:masterClrMapping/>
  </p:clrMapOvr>
  <p:extLst mod="1">
    <p:ext uri="{DCECCB84-F9BA-43D5-87BE-67443E8EF086}">
      <p15:sldGuideLst xmlns:p15="http://schemas.microsoft.com/office/powerpoint/2012/main">
        <p15:guide id="1" pos="476">
          <p15:clr>
            <a:srgbClr val="FBAE40"/>
          </p15:clr>
        </p15:guide>
        <p15:guide id="2" pos="5284">
          <p15:clr>
            <a:srgbClr val="FBAE40"/>
          </p15:clr>
        </p15:guide>
        <p15:guide id="3" orient="horz" pos="169">
          <p15:clr>
            <a:srgbClr val="FBAE40"/>
          </p15:clr>
        </p15:guide>
        <p15:guide id="4" orient="horz" pos="554">
          <p15:clr>
            <a:srgbClr val="FBAE40"/>
          </p15:clr>
        </p15:guide>
        <p15:guide id="5" pos="2812">
          <p15:clr>
            <a:srgbClr val="FBAE40"/>
          </p15:clr>
        </p15:guide>
        <p15:guide id="6" pos="294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Überschrift mit Text und Bildern un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A68CF3-A431-AA8D-8CA1-D6353527EE0D}"/>
              </a:ext>
            </a:extLst>
          </p:cNvPr>
          <p:cNvSpPr>
            <a:spLocks noGrp="1"/>
          </p:cNvSpPr>
          <p:nvPr>
            <p:ph type="title"/>
          </p:nvPr>
        </p:nvSpPr>
        <p:spPr/>
        <p:txBody>
          <a:bodyPr/>
          <a:lstStyle>
            <a:lvl1pPr>
              <a:defRPr b="0" i="0"/>
            </a:lvl1pPr>
          </a:lstStyle>
          <a:p>
            <a:r>
              <a:rPr lang="de-DE"/>
              <a:t>Titelmasterformat durch Klicken bearbeiten</a:t>
            </a:r>
            <a:endParaRPr lang="de-DE" dirty="0"/>
          </a:p>
        </p:txBody>
      </p:sp>
      <p:sp>
        <p:nvSpPr>
          <p:cNvPr id="3" name="Inhaltsplatzhalter 2">
            <a:extLst>
              <a:ext uri="{FF2B5EF4-FFF2-40B4-BE49-F238E27FC236}">
                <a16:creationId xmlns:a16="http://schemas.microsoft.com/office/drawing/2014/main" id="{6D057594-4E5D-8E9A-BB3B-F6EC5E2BA5D0}"/>
              </a:ext>
            </a:extLst>
          </p:cNvPr>
          <p:cNvSpPr>
            <a:spLocks noGrp="1"/>
          </p:cNvSpPr>
          <p:nvPr>
            <p:ph idx="1"/>
          </p:nvPr>
        </p:nvSpPr>
        <p:spPr>
          <a:xfrm>
            <a:off x="755650" y="879476"/>
            <a:ext cx="6084888" cy="224472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B520C93A-8D6B-BCF6-1673-786A8FE1EA16}"/>
              </a:ext>
            </a:extLst>
          </p:cNvPr>
          <p:cNvSpPr>
            <a:spLocks noGrp="1"/>
          </p:cNvSpPr>
          <p:nvPr>
            <p:ph type="dt" sz="half" idx="10"/>
          </p:nvPr>
        </p:nvSpPr>
        <p:spPr/>
        <p:txBody>
          <a:bodyPr/>
          <a:lstStyle/>
          <a:p>
            <a:fld id="{4E676009-CABB-41F0-8565-E09A3CC792FF}" type="datetime1">
              <a:rPr lang="de-DE" smtClean="0"/>
              <a:t>11.04.2025</a:t>
            </a:fld>
            <a:endParaRPr lang="de-DE"/>
          </a:p>
        </p:txBody>
      </p:sp>
      <p:sp>
        <p:nvSpPr>
          <p:cNvPr id="5" name="Fußzeilenplatzhalter 4">
            <a:extLst>
              <a:ext uri="{FF2B5EF4-FFF2-40B4-BE49-F238E27FC236}">
                <a16:creationId xmlns:a16="http://schemas.microsoft.com/office/drawing/2014/main" id="{390CE79F-E3EF-4DED-AD75-C3377D330A19}"/>
              </a:ext>
            </a:extLst>
          </p:cNvPr>
          <p:cNvSpPr>
            <a:spLocks noGrp="1"/>
          </p:cNvSpPr>
          <p:nvPr>
            <p:ph type="ftr" sz="quarter" idx="11"/>
          </p:nvPr>
        </p:nvSpPr>
        <p:spPr/>
        <p:txBody>
          <a:bodyPr/>
          <a:lstStyle/>
          <a:p>
            <a:r>
              <a:rPr lang="de-DE"/>
              <a:t>ADFC-Aktivitäten im Radtourismus</a:t>
            </a:r>
          </a:p>
        </p:txBody>
      </p:sp>
      <p:sp>
        <p:nvSpPr>
          <p:cNvPr id="6" name="Foliennummernplatzhalter 5">
            <a:extLst>
              <a:ext uri="{FF2B5EF4-FFF2-40B4-BE49-F238E27FC236}">
                <a16:creationId xmlns:a16="http://schemas.microsoft.com/office/drawing/2014/main" id="{A99B2434-7838-A2DF-69BB-76E7078FD7DA}"/>
              </a:ext>
            </a:extLst>
          </p:cNvPr>
          <p:cNvSpPr>
            <a:spLocks noGrp="1"/>
          </p:cNvSpPr>
          <p:nvPr>
            <p:ph type="sldNum" sz="quarter" idx="12"/>
          </p:nvPr>
        </p:nvSpPr>
        <p:spPr/>
        <p:txBody>
          <a:bodyPr/>
          <a:lstStyle/>
          <a:p>
            <a:fld id="{991B67ED-B1F9-47A8-A915-8AA62DD0FD5C}" type="slidenum">
              <a:rPr lang="de-DE" smtClean="0"/>
              <a:t>‹Nr.›</a:t>
            </a:fld>
            <a:endParaRPr lang="de-DE"/>
          </a:p>
        </p:txBody>
      </p:sp>
      <p:sp>
        <p:nvSpPr>
          <p:cNvPr id="7" name="Bildplatzhalter 3">
            <a:extLst>
              <a:ext uri="{FF2B5EF4-FFF2-40B4-BE49-F238E27FC236}">
                <a16:creationId xmlns:a16="http://schemas.microsoft.com/office/drawing/2014/main" id="{976E649D-5437-9F38-29D6-9CBB345044C0}"/>
              </a:ext>
            </a:extLst>
          </p:cNvPr>
          <p:cNvSpPr>
            <a:spLocks noGrp="1"/>
          </p:cNvSpPr>
          <p:nvPr>
            <p:ph type="pic" sz="quarter" idx="13"/>
          </p:nvPr>
        </p:nvSpPr>
        <p:spPr bwMode="auto">
          <a:xfrm>
            <a:off x="-5595" y="3299583"/>
            <a:ext cx="2160240" cy="1326937"/>
          </a:xfrm>
          <a:prstGeom prst="rect">
            <a:avLst/>
          </a:prstGeom>
        </p:spPr>
        <p:txBody>
          <a:bodyPr anchor="ctr" anchorCtr="1"/>
          <a:lstStyle>
            <a:lvl1pPr algn="ctr">
              <a:defRPr sz="1200"/>
            </a:lvl1pPr>
          </a:lstStyle>
          <a:p>
            <a:r>
              <a:rPr lang="de-DE"/>
              <a:t>Bild durch Klicken auf Symbol hinzufügen</a:t>
            </a:r>
          </a:p>
        </p:txBody>
      </p:sp>
      <p:sp>
        <p:nvSpPr>
          <p:cNvPr id="8" name="Bildplatzhalter 3">
            <a:extLst>
              <a:ext uri="{FF2B5EF4-FFF2-40B4-BE49-F238E27FC236}">
                <a16:creationId xmlns:a16="http://schemas.microsoft.com/office/drawing/2014/main" id="{3E97D7B7-FEA3-B250-B92D-A3768812DEF1}"/>
              </a:ext>
            </a:extLst>
          </p:cNvPr>
          <p:cNvSpPr>
            <a:spLocks noGrp="1"/>
          </p:cNvSpPr>
          <p:nvPr>
            <p:ph type="pic" sz="quarter" idx="14"/>
          </p:nvPr>
        </p:nvSpPr>
        <p:spPr bwMode="auto">
          <a:xfrm>
            <a:off x="4659570" y="3299584"/>
            <a:ext cx="2160240" cy="1326937"/>
          </a:xfrm>
          <a:prstGeom prst="rect">
            <a:avLst/>
          </a:prstGeom>
        </p:spPr>
        <p:txBody>
          <a:bodyPr anchor="ctr" anchorCtr="1"/>
          <a:lstStyle>
            <a:lvl1pPr algn="ctr">
              <a:defRPr sz="1200"/>
            </a:lvl1pPr>
          </a:lstStyle>
          <a:p>
            <a:r>
              <a:rPr lang="de-DE"/>
              <a:t>Bild durch Klicken auf Symbol hinzufügen</a:t>
            </a:r>
          </a:p>
        </p:txBody>
      </p:sp>
      <p:sp>
        <p:nvSpPr>
          <p:cNvPr id="9" name="Bildplatzhalter 3">
            <a:extLst>
              <a:ext uri="{FF2B5EF4-FFF2-40B4-BE49-F238E27FC236}">
                <a16:creationId xmlns:a16="http://schemas.microsoft.com/office/drawing/2014/main" id="{A2EB6E02-57E7-E2FF-BC1A-BCDB679932B7}"/>
              </a:ext>
            </a:extLst>
          </p:cNvPr>
          <p:cNvSpPr>
            <a:spLocks noGrp="1"/>
          </p:cNvSpPr>
          <p:nvPr>
            <p:ph type="pic" sz="quarter" idx="15"/>
          </p:nvPr>
        </p:nvSpPr>
        <p:spPr bwMode="auto">
          <a:xfrm>
            <a:off x="2324190" y="3299584"/>
            <a:ext cx="2160240" cy="1326937"/>
          </a:xfrm>
          <a:prstGeom prst="rect">
            <a:avLst/>
          </a:prstGeom>
        </p:spPr>
        <p:txBody>
          <a:bodyPr anchor="ctr" anchorCtr="1"/>
          <a:lstStyle>
            <a:lvl1pPr algn="ctr">
              <a:defRPr sz="1200"/>
            </a:lvl1pPr>
          </a:lstStyle>
          <a:p>
            <a:r>
              <a:rPr lang="de-DE"/>
              <a:t>Bild durch Klicken auf Symbol hinzufügen</a:t>
            </a:r>
          </a:p>
        </p:txBody>
      </p:sp>
      <p:sp>
        <p:nvSpPr>
          <p:cNvPr id="10" name="Bildplatzhalter 3">
            <a:extLst>
              <a:ext uri="{FF2B5EF4-FFF2-40B4-BE49-F238E27FC236}">
                <a16:creationId xmlns:a16="http://schemas.microsoft.com/office/drawing/2014/main" id="{79F2D56E-663B-6F29-D6B0-CA1C09408A3F}"/>
              </a:ext>
            </a:extLst>
          </p:cNvPr>
          <p:cNvSpPr>
            <a:spLocks noGrp="1"/>
          </p:cNvSpPr>
          <p:nvPr>
            <p:ph type="pic" sz="quarter" idx="16"/>
          </p:nvPr>
        </p:nvSpPr>
        <p:spPr bwMode="auto">
          <a:xfrm>
            <a:off x="6983760" y="3299585"/>
            <a:ext cx="2160240" cy="1326937"/>
          </a:xfrm>
          <a:prstGeom prst="rect">
            <a:avLst/>
          </a:prstGeom>
        </p:spPr>
        <p:txBody>
          <a:bodyPr anchor="ctr" anchorCtr="1"/>
          <a:lstStyle>
            <a:lvl1pPr algn="ctr">
              <a:defRPr sz="1200"/>
            </a:lvl1pPr>
          </a:lstStyle>
          <a:p>
            <a:r>
              <a:rPr lang="de-DE"/>
              <a:t>Bild durch Klicken auf Symbol hinzufügen</a:t>
            </a:r>
          </a:p>
        </p:txBody>
      </p:sp>
    </p:spTree>
    <p:extLst>
      <p:ext uri="{BB962C8B-B14F-4D97-AF65-F5344CB8AC3E}">
        <p14:creationId xmlns:p14="http://schemas.microsoft.com/office/powerpoint/2010/main" val="1954919296"/>
      </p:ext>
    </p:extLst>
  </p:cSld>
  <p:clrMapOvr>
    <a:masterClrMapping/>
  </p:clrMapOvr>
  <p:extLst mod="1">
    <p:ext uri="{DCECCB84-F9BA-43D5-87BE-67443E8EF086}">
      <p15:sldGuideLst xmlns:p15="http://schemas.microsoft.com/office/powerpoint/2012/main">
        <p15:guide id="1" pos="476">
          <p15:clr>
            <a:srgbClr val="FBAE40"/>
          </p15:clr>
        </p15:guide>
        <p15:guide id="2" pos="4309">
          <p15:clr>
            <a:srgbClr val="FBAE40"/>
          </p15:clr>
        </p15:guide>
        <p15:guide id="3" orient="horz" pos="169">
          <p15:clr>
            <a:srgbClr val="FBAE40"/>
          </p15:clr>
        </p15:guide>
        <p15:guide id="4" orient="horz" pos="55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Überschrift mit Text und Bildern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A68CF3-A431-AA8D-8CA1-D6353527EE0D}"/>
              </a:ext>
            </a:extLst>
          </p:cNvPr>
          <p:cNvSpPr>
            <a:spLocks noGrp="1"/>
          </p:cNvSpPr>
          <p:nvPr>
            <p:ph type="title"/>
          </p:nvPr>
        </p:nvSpPr>
        <p:spPr/>
        <p:txBody>
          <a:bodyPr/>
          <a:lstStyle>
            <a:lvl1pPr>
              <a:defRPr b="0" i="0"/>
            </a:lvl1pPr>
          </a:lstStyle>
          <a:p>
            <a:r>
              <a:rPr lang="de-DE"/>
              <a:t>Titelmasterformat durch Klicken bearbeiten</a:t>
            </a:r>
          </a:p>
        </p:txBody>
      </p:sp>
      <p:sp>
        <p:nvSpPr>
          <p:cNvPr id="3" name="Inhaltsplatzhalter 2">
            <a:extLst>
              <a:ext uri="{FF2B5EF4-FFF2-40B4-BE49-F238E27FC236}">
                <a16:creationId xmlns:a16="http://schemas.microsoft.com/office/drawing/2014/main" id="{6D057594-4E5D-8E9A-BB3B-F6EC5E2BA5D0}"/>
              </a:ext>
            </a:extLst>
          </p:cNvPr>
          <p:cNvSpPr>
            <a:spLocks noGrp="1"/>
          </p:cNvSpPr>
          <p:nvPr>
            <p:ph idx="1"/>
          </p:nvPr>
        </p:nvSpPr>
        <p:spPr>
          <a:xfrm>
            <a:off x="755650" y="879476"/>
            <a:ext cx="6084888" cy="372375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B520C93A-8D6B-BCF6-1673-786A8FE1EA16}"/>
              </a:ext>
            </a:extLst>
          </p:cNvPr>
          <p:cNvSpPr>
            <a:spLocks noGrp="1"/>
          </p:cNvSpPr>
          <p:nvPr>
            <p:ph type="dt" sz="half" idx="10"/>
          </p:nvPr>
        </p:nvSpPr>
        <p:spPr/>
        <p:txBody>
          <a:bodyPr/>
          <a:lstStyle/>
          <a:p>
            <a:fld id="{899FFFA9-1EC9-44E3-9010-6C6E6649F7F7}" type="datetime1">
              <a:rPr lang="de-DE" smtClean="0"/>
              <a:t>11.04.2025</a:t>
            </a:fld>
            <a:endParaRPr lang="de-DE"/>
          </a:p>
        </p:txBody>
      </p:sp>
      <p:sp>
        <p:nvSpPr>
          <p:cNvPr id="5" name="Fußzeilenplatzhalter 4">
            <a:extLst>
              <a:ext uri="{FF2B5EF4-FFF2-40B4-BE49-F238E27FC236}">
                <a16:creationId xmlns:a16="http://schemas.microsoft.com/office/drawing/2014/main" id="{390CE79F-E3EF-4DED-AD75-C3377D330A19}"/>
              </a:ext>
            </a:extLst>
          </p:cNvPr>
          <p:cNvSpPr>
            <a:spLocks noGrp="1"/>
          </p:cNvSpPr>
          <p:nvPr>
            <p:ph type="ftr" sz="quarter" idx="11"/>
          </p:nvPr>
        </p:nvSpPr>
        <p:spPr/>
        <p:txBody>
          <a:bodyPr/>
          <a:lstStyle/>
          <a:p>
            <a:r>
              <a:rPr lang="de-DE"/>
              <a:t>ADFC-Aktivitäten im Radtourismus</a:t>
            </a:r>
          </a:p>
        </p:txBody>
      </p:sp>
      <p:sp>
        <p:nvSpPr>
          <p:cNvPr id="6" name="Foliennummernplatzhalter 5">
            <a:extLst>
              <a:ext uri="{FF2B5EF4-FFF2-40B4-BE49-F238E27FC236}">
                <a16:creationId xmlns:a16="http://schemas.microsoft.com/office/drawing/2014/main" id="{A99B2434-7838-A2DF-69BB-76E7078FD7DA}"/>
              </a:ext>
            </a:extLst>
          </p:cNvPr>
          <p:cNvSpPr>
            <a:spLocks noGrp="1"/>
          </p:cNvSpPr>
          <p:nvPr>
            <p:ph type="sldNum" sz="quarter" idx="12"/>
          </p:nvPr>
        </p:nvSpPr>
        <p:spPr/>
        <p:txBody>
          <a:bodyPr/>
          <a:lstStyle/>
          <a:p>
            <a:fld id="{991B67ED-B1F9-47A8-A915-8AA62DD0FD5C}" type="slidenum">
              <a:rPr lang="de-DE" smtClean="0"/>
              <a:t>‹Nr.›</a:t>
            </a:fld>
            <a:endParaRPr lang="de-DE"/>
          </a:p>
        </p:txBody>
      </p:sp>
      <p:sp>
        <p:nvSpPr>
          <p:cNvPr id="9" name="Bildplatzhalter 3">
            <a:extLst>
              <a:ext uri="{FF2B5EF4-FFF2-40B4-BE49-F238E27FC236}">
                <a16:creationId xmlns:a16="http://schemas.microsoft.com/office/drawing/2014/main" id="{A2EB6E02-57E7-E2FF-BC1A-BCDB679932B7}"/>
              </a:ext>
            </a:extLst>
          </p:cNvPr>
          <p:cNvSpPr>
            <a:spLocks noGrp="1"/>
          </p:cNvSpPr>
          <p:nvPr>
            <p:ph type="pic" sz="quarter" idx="15"/>
          </p:nvPr>
        </p:nvSpPr>
        <p:spPr bwMode="auto">
          <a:xfrm>
            <a:off x="7200000" y="879475"/>
            <a:ext cx="1944000" cy="1188000"/>
          </a:xfrm>
          <a:prstGeom prst="rect">
            <a:avLst/>
          </a:prstGeom>
        </p:spPr>
        <p:txBody>
          <a:bodyPr anchor="ctr" anchorCtr="1"/>
          <a:lstStyle>
            <a:lvl1pPr algn="ctr">
              <a:defRPr sz="1200"/>
            </a:lvl1pPr>
          </a:lstStyle>
          <a:p>
            <a:r>
              <a:rPr lang="de-DE"/>
              <a:t>Bild durch Klicken auf Symbol hinzufügen</a:t>
            </a:r>
          </a:p>
        </p:txBody>
      </p:sp>
      <p:sp>
        <p:nvSpPr>
          <p:cNvPr id="11" name="Bildplatzhalter 3">
            <a:extLst>
              <a:ext uri="{FF2B5EF4-FFF2-40B4-BE49-F238E27FC236}">
                <a16:creationId xmlns:a16="http://schemas.microsoft.com/office/drawing/2014/main" id="{15E08588-F89E-A6AE-B440-58DAA7576645}"/>
              </a:ext>
            </a:extLst>
          </p:cNvPr>
          <p:cNvSpPr>
            <a:spLocks noGrp="1"/>
          </p:cNvSpPr>
          <p:nvPr>
            <p:ph type="pic" sz="quarter" idx="16"/>
          </p:nvPr>
        </p:nvSpPr>
        <p:spPr bwMode="auto">
          <a:xfrm>
            <a:off x="7200000" y="2147353"/>
            <a:ext cx="1944000" cy="1188000"/>
          </a:xfrm>
          <a:prstGeom prst="rect">
            <a:avLst/>
          </a:prstGeom>
        </p:spPr>
        <p:txBody>
          <a:bodyPr anchor="ctr" anchorCtr="1"/>
          <a:lstStyle>
            <a:lvl1pPr algn="ctr">
              <a:defRPr sz="1200"/>
            </a:lvl1pPr>
          </a:lstStyle>
          <a:p>
            <a:r>
              <a:rPr lang="de-DE"/>
              <a:t>Bild durch Klicken auf Symbol hinzufügen</a:t>
            </a:r>
          </a:p>
        </p:txBody>
      </p:sp>
      <p:sp>
        <p:nvSpPr>
          <p:cNvPr id="12" name="Bildplatzhalter 3">
            <a:extLst>
              <a:ext uri="{FF2B5EF4-FFF2-40B4-BE49-F238E27FC236}">
                <a16:creationId xmlns:a16="http://schemas.microsoft.com/office/drawing/2014/main" id="{B4E1890B-3F5D-E348-04E7-3CD064420B3B}"/>
              </a:ext>
            </a:extLst>
          </p:cNvPr>
          <p:cNvSpPr>
            <a:spLocks noGrp="1"/>
          </p:cNvSpPr>
          <p:nvPr>
            <p:ph type="pic" sz="quarter" idx="17"/>
          </p:nvPr>
        </p:nvSpPr>
        <p:spPr bwMode="auto">
          <a:xfrm>
            <a:off x="7200000" y="3415230"/>
            <a:ext cx="1944000" cy="1188000"/>
          </a:xfrm>
          <a:prstGeom prst="rect">
            <a:avLst/>
          </a:prstGeom>
        </p:spPr>
        <p:txBody>
          <a:bodyPr anchor="ctr" anchorCtr="1"/>
          <a:lstStyle>
            <a:lvl1pPr algn="ctr">
              <a:defRPr sz="1200"/>
            </a:lvl1pPr>
          </a:lstStyle>
          <a:p>
            <a:r>
              <a:rPr lang="de-DE"/>
              <a:t>Bild durch Klicken auf Symbol hinzufügen</a:t>
            </a:r>
          </a:p>
        </p:txBody>
      </p:sp>
    </p:spTree>
    <p:extLst>
      <p:ext uri="{BB962C8B-B14F-4D97-AF65-F5344CB8AC3E}">
        <p14:creationId xmlns:p14="http://schemas.microsoft.com/office/powerpoint/2010/main" val="1355325056"/>
      </p:ext>
    </p:extLst>
  </p:cSld>
  <p:clrMapOvr>
    <a:masterClrMapping/>
  </p:clrMapOvr>
  <p:extLst mod="1">
    <p:ext uri="{DCECCB84-F9BA-43D5-87BE-67443E8EF086}">
      <p15:sldGuideLst xmlns:p15="http://schemas.microsoft.com/office/powerpoint/2012/main">
        <p15:guide id="1" pos="476">
          <p15:clr>
            <a:srgbClr val="FBAE40"/>
          </p15:clr>
        </p15:guide>
        <p15:guide id="2" pos="4309">
          <p15:clr>
            <a:srgbClr val="FBAE40"/>
          </p15:clr>
        </p15:guide>
        <p15:guide id="3" orient="horz" pos="169">
          <p15:clr>
            <a:srgbClr val="FBAE40"/>
          </p15:clr>
        </p15:guide>
        <p15:guide id="4" orient="horz" pos="554">
          <p15:clr>
            <a:srgbClr val="FBAE40"/>
          </p15:clr>
        </p15:guide>
        <p15:guide id="5" pos="453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Überschrift mit Text und For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A68CF3-A431-AA8D-8CA1-D6353527EE0D}"/>
              </a:ext>
            </a:extLst>
          </p:cNvPr>
          <p:cNvSpPr>
            <a:spLocks noGrp="1"/>
          </p:cNvSpPr>
          <p:nvPr>
            <p:ph type="title"/>
          </p:nvPr>
        </p:nvSpPr>
        <p:spPr/>
        <p:txBody>
          <a:bodyPr/>
          <a:lstStyle>
            <a:lvl1pPr>
              <a:defRPr b="0" i="0"/>
            </a:lvl1pPr>
          </a:lstStyle>
          <a:p>
            <a:r>
              <a:rPr lang="de-DE"/>
              <a:t>Titelmasterformat durch Klicken bearbeiten</a:t>
            </a:r>
          </a:p>
        </p:txBody>
      </p:sp>
      <p:sp>
        <p:nvSpPr>
          <p:cNvPr id="3" name="Inhaltsplatzhalter 2">
            <a:extLst>
              <a:ext uri="{FF2B5EF4-FFF2-40B4-BE49-F238E27FC236}">
                <a16:creationId xmlns:a16="http://schemas.microsoft.com/office/drawing/2014/main" id="{6D057594-4E5D-8E9A-BB3B-F6EC5E2BA5D0}"/>
              </a:ext>
            </a:extLst>
          </p:cNvPr>
          <p:cNvSpPr>
            <a:spLocks noGrp="1"/>
          </p:cNvSpPr>
          <p:nvPr>
            <p:ph idx="1"/>
          </p:nvPr>
        </p:nvSpPr>
        <p:spPr>
          <a:xfrm>
            <a:off x="755651" y="879475"/>
            <a:ext cx="3708400" cy="375285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B520C93A-8D6B-BCF6-1673-786A8FE1EA16}"/>
              </a:ext>
            </a:extLst>
          </p:cNvPr>
          <p:cNvSpPr>
            <a:spLocks noGrp="1"/>
          </p:cNvSpPr>
          <p:nvPr>
            <p:ph type="dt" sz="half" idx="10"/>
          </p:nvPr>
        </p:nvSpPr>
        <p:spPr/>
        <p:txBody>
          <a:bodyPr/>
          <a:lstStyle/>
          <a:p>
            <a:fld id="{E9A14275-2E16-4C90-81A6-325886CF208D}" type="datetime1">
              <a:rPr lang="de-DE" smtClean="0"/>
              <a:t>11.04.2025</a:t>
            </a:fld>
            <a:endParaRPr lang="de-DE"/>
          </a:p>
        </p:txBody>
      </p:sp>
      <p:sp>
        <p:nvSpPr>
          <p:cNvPr id="5" name="Fußzeilenplatzhalter 4">
            <a:extLst>
              <a:ext uri="{FF2B5EF4-FFF2-40B4-BE49-F238E27FC236}">
                <a16:creationId xmlns:a16="http://schemas.microsoft.com/office/drawing/2014/main" id="{390CE79F-E3EF-4DED-AD75-C3377D330A19}"/>
              </a:ext>
            </a:extLst>
          </p:cNvPr>
          <p:cNvSpPr>
            <a:spLocks noGrp="1"/>
          </p:cNvSpPr>
          <p:nvPr>
            <p:ph type="ftr" sz="quarter" idx="11"/>
          </p:nvPr>
        </p:nvSpPr>
        <p:spPr/>
        <p:txBody>
          <a:bodyPr/>
          <a:lstStyle/>
          <a:p>
            <a:r>
              <a:rPr lang="de-DE"/>
              <a:t>ADFC-Aktivitäten im Radtourismus</a:t>
            </a:r>
          </a:p>
        </p:txBody>
      </p:sp>
      <p:sp>
        <p:nvSpPr>
          <p:cNvPr id="6" name="Foliennummernplatzhalter 5">
            <a:extLst>
              <a:ext uri="{FF2B5EF4-FFF2-40B4-BE49-F238E27FC236}">
                <a16:creationId xmlns:a16="http://schemas.microsoft.com/office/drawing/2014/main" id="{A99B2434-7838-A2DF-69BB-76E7078FD7DA}"/>
              </a:ext>
            </a:extLst>
          </p:cNvPr>
          <p:cNvSpPr>
            <a:spLocks noGrp="1"/>
          </p:cNvSpPr>
          <p:nvPr>
            <p:ph type="sldNum" sz="quarter" idx="12"/>
          </p:nvPr>
        </p:nvSpPr>
        <p:spPr/>
        <p:txBody>
          <a:bodyPr/>
          <a:lstStyle/>
          <a:p>
            <a:fld id="{991B67ED-B1F9-47A8-A915-8AA62DD0FD5C}" type="slidenum">
              <a:rPr lang="de-DE" smtClean="0"/>
              <a:t>‹Nr.›</a:t>
            </a:fld>
            <a:endParaRPr lang="de-DE"/>
          </a:p>
        </p:txBody>
      </p:sp>
      <p:sp>
        <p:nvSpPr>
          <p:cNvPr id="8" name="Ellipse 7">
            <a:extLst>
              <a:ext uri="{FF2B5EF4-FFF2-40B4-BE49-F238E27FC236}">
                <a16:creationId xmlns:a16="http://schemas.microsoft.com/office/drawing/2014/main" id="{C618E0E5-1094-8BF1-E5BB-399A0D6B9F82}"/>
              </a:ext>
            </a:extLst>
          </p:cNvPr>
          <p:cNvSpPr/>
          <p:nvPr userDrawn="1"/>
        </p:nvSpPr>
        <p:spPr bwMode="auto">
          <a:xfrm>
            <a:off x="5292080" y="960680"/>
            <a:ext cx="3240360" cy="3240000"/>
          </a:xfrm>
          <a:prstGeom prst="ellipse">
            <a:avLst/>
          </a:prstGeom>
          <a:solidFill>
            <a:schemeClr val="accent2"/>
          </a:solidFill>
          <a:ln w="9525" cap="flat" cmpd="sng" algn="ctr">
            <a:solidFill>
              <a:srgbClr val="FFFFFF"/>
            </a:solidFill>
            <a:prstDash val="solid"/>
            <a:round/>
            <a:headEnd type="none" w="med" len="med"/>
            <a:tailEnd type="none" w="med" len="med"/>
          </a:ln>
        </p:spPr>
        <p:txBody>
          <a:bodyPr rtlCol="0" anchor="ctr"/>
          <a:lstStyle/>
          <a:p>
            <a:pPr algn="ctr"/>
            <a:endParaRPr lang="de-DE" sz="1800" b="0" i="0">
              <a:noFill/>
              <a:latin typeface="Branding Semilight" pitchFamily="2" charset="77"/>
            </a:endParaRPr>
          </a:p>
        </p:txBody>
      </p:sp>
      <p:cxnSp>
        <p:nvCxnSpPr>
          <p:cNvPr id="9" name="Gerader Verbinder 8">
            <a:extLst>
              <a:ext uri="{FF2B5EF4-FFF2-40B4-BE49-F238E27FC236}">
                <a16:creationId xmlns:a16="http://schemas.microsoft.com/office/drawing/2014/main" id="{DE6EEBBC-2BB5-4520-6630-1A6FFFC40E6C}"/>
              </a:ext>
            </a:extLst>
          </p:cNvPr>
          <p:cNvCxnSpPr/>
          <p:nvPr userDrawn="1"/>
        </p:nvCxnSpPr>
        <p:spPr bwMode="auto">
          <a:xfrm>
            <a:off x="5868144" y="1824776"/>
            <a:ext cx="2160240" cy="0"/>
          </a:xfrm>
          <a:prstGeom prst="line">
            <a:avLst/>
          </a:prstGeom>
          <a:solidFill>
            <a:srgbClr val="EF7F01"/>
          </a:solidFill>
          <a:ln w="22225" cap="flat" cmpd="sng" algn="ctr">
            <a:solidFill>
              <a:srgbClr val="FFFFFF"/>
            </a:solidFill>
            <a:prstDash val="sysDot"/>
            <a:round/>
            <a:headEnd type="none" w="med" len="med"/>
            <a:tailEnd type="none" w="med" len="med"/>
          </a:ln>
        </p:spPr>
      </p:cxnSp>
      <p:cxnSp>
        <p:nvCxnSpPr>
          <p:cNvPr id="10" name="Gerader Verbinder 9">
            <a:extLst>
              <a:ext uri="{FF2B5EF4-FFF2-40B4-BE49-F238E27FC236}">
                <a16:creationId xmlns:a16="http://schemas.microsoft.com/office/drawing/2014/main" id="{840C1BF8-FBA3-7DF9-5C85-DFCFED006926}"/>
              </a:ext>
            </a:extLst>
          </p:cNvPr>
          <p:cNvCxnSpPr/>
          <p:nvPr userDrawn="1"/>
        </p:nvCxnSpPr>
        <p:spPr bwMode="auto">
          <a:xfrm>
            <a:off x="5868144" y="3408952"/>
            <a:ext cx="2160240" cy="0"/>
          </a:xfrm>
          <a:prstGeom prst="line">
            <a:avLst/>
          </a:prstGeom>
          <a:solidFill>
            <a:srgbClr val="EF7F01"/>
          </a:solidFill>
          <a:ln w="22225" cap="flat" cmpd="sng" algn="ctr">
            <a:solidFill>
              <a:srgbClr val="FFFFFF"/>
            </a:solidFill>
            <a:prstDash val="sysDot"/>
            <a:round/>
            <a:headEnd type="none" w="med" len="med"/>
            <a:tailEnd type="none" w="med" len="med"/>
          </a:ln>
        </p:spPr>
      </p:cxnSp>
      <p:sp>
        <p:nvSpPr>
          <p:cNvPr id="11" name="Textplatzhalter 6">
            <a:extLst>
              <a:ext uri="{FF2B5EF4-FFF2-40B4-BE49-F238E27FC236}">
                <a16:creationId xmlns:a16="http://schemas.microsoft.com/office/drawing/2014/main" id="{D02283D5-B588-B0D5-DC53-0617BB85AE08}"/>
              </a:ext>
            </a:extLst>
          </p:cNvPr>
          <p:cNvSpPr>
            <a:spLocks noGrp="1"/>
          </p:cNvSpPr>
          <p:nvPr>
            <p:ph type="body" sz="quarter" idx="13"/>
          </p:nvPr>
        </p:nvSpPr>
        <p:spPr bwMode="auto">
          <a:xfrm>
            <a:off x="5867400" y="1824039"/>
            <a:ext cx="2160588" cy="1584325"/>
          </a:xfrm>
          <a:prstGeom prst="rect">
            <a:avLst/>
          </a:prstGeom>
        </p:spPr>
        <p:txBody>
          <a:bodyPr wrap="square" lIns="72000" tIns="72000" rIns="72000" bIns="72000" anchor="ctr" anchorCtr="0"/>
          <a:lstStyle>
            <a:lvl1pPr algn="ctr">
              <a:defRPr sz="1200">
                <a:solidFill>
                  <a:schemeClr val="bg1"/>
                </a:solidFill>
                <a:latin typeface="Branding Semilight" panose="00000500000000000000" pitchFamily="50" charset="0"/>
              </a:defRPr>
            </a:lvl1pPr>
            <a:lvl2pPr>
              <a:defRPr sz="1200">
                <a:solidFill>
                  <a:schemeClr val="bg1"/>
                </a:solidFill>
                <a:latin typeface="Branding Semilight" panose="00000500000000000000" pitchFamily="50" charset="0"/>
              </a:defRPr>
            </a:lvl2pPr>
            <a:lvl3pPr>
              <a:defRPr sz="1200">
                <a:solidFill>
                  <a:schemeClr val="bg1"/>
                </a:solidFill>
                <a:latin typeface="Branding Semilight" panose="00000500000000000000" pitchFamily="50" charset="0"/>
              </a:defRPr>
            </a:lvl3pPr>
            <a:lvl4pPr>
              <a:defRPr sz="1200">
                <a:solidFill>
                  <a:schemeClr val="bg1"/>
                </a:solidFill>
                <a:latin typeface="Branding Semilight" panose="00000500000000000000" pitchFamily="50" charset="0"/>
              </a:defRPr>
            </a:lvl4pPr>
            <a:lvl5pPr>
              <a:defRPr sz="1200">
                <a:solidFill>
                  <a:schemeClr val="bg1"/>
                </a:solidFill>
                <a:latin typeface="Branding Semilight" panose="00000500000000000000" pitchFamily="50" charset="0"/>
              </a:defRPr>
            </a:lvl5pPr>
          </a:lstStyle>
          <a:p>
            <a:pPr lvl="0"/>
            <a:r>
              <a:rPr lang="de-DE"/>
              <a:t>Formatvorlagen des Textmasters bearbeiten</a:t>
            </a:r>
          </a:p>
        </p:txBody>
      </p:sp>
    </p:spTree>
    <p:extLst>
      <p:ext uri="{BB962C8B-B14F-4D97-AF65-F5344CB8AC3E}">
        <p14:creationId xmlns:p14="http://schemas.microsoft.com/office/powerpoint/2010/main" val="6779280"/>
      </p:ext>
    </p:extLst>
  </p:cSld>
  <p:clrMapOvr>
    <a:masterClrMapping/>
  </p:clrMapOvr>
  <p:extLst mod="1">
    <p:ext uri="{DCECCB84-F9BA-43D5-87BE-67443E8EF086}">
      <p15:sldGuideLst xmlns:p15="http://schemas.microsoft.com/office/powerpoint/2012/main">
        <p15:guide id="1" pos="476">
          <p15:clr>
            <a:srgbClr val="FBAE40"/>
          </p15:clr>
        </p15:guide>
        <p15:guide id="2" pos="5284">
          <p15:clr>
            <a:srgbClr val="FBAE40"/>
          </p15:clr>
        </p15:guide>
        <p15:guide id="3" orient="horz" pos="169">
          <p15:clr>
            <a:srgbClr val="FBAE40"/>
          </p15:clr>
        </p15:guide>
        <p15:guide id="4" orient="horz" pos="554">
          <p15:clr>
            <a:srgbClr val="FBAE40"/>
          </p15:clr>
        </p15:guide>
        <p15:guide id="5" pos="2812">
          <p15:clr>
            <a:srgbClr val="FBAE40"/>
          </p15:clr>
        </p15:guide>
        <p15:guide id="6" pos="294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Zwischenüberschrift I Kapiteltrenner">
    <p:spTree>
      <p:nvGrpSpPr>
        <p:cNvPr id="1" name=""/>
        <p:cNvGrpSpPr/>
        <p:nvPr/>
      </p:nvGrpSpPr>
      <p:grpSpPr bwMode="auto">
        <a:xfrm>
          <a:off x="0" y="0"/>
          <a:ext cx="0" cy="0"/>
          <a:chOff x="0" y="0"/>
          <a:chExt cx="0" cy="0"/>
        </a:xfrm>
      </p:grpSpPr>
      <p:sp>
        <p:nvSpPr>
          <p:cNvPr id="2" name="Titel 1">
            <a:extLst>
              <a:ext uri="{FF2B5EF4-FFF2-40B4-BE49-F238E27FC236}">
                <a16:creationId xmlns:a16="http://schemas.microsoft.com/office/drawing/2014/main" id="{3ADD44FF-58BC-272D-35A3-F38CCA206855}"/>
              </a:ext>
            </a:extLst>
          </p:cNvPr>
          <p:cNvSpPr>
            <a:spLocks noGrp="1"/>
          </p:cNvSpPr>
          <p:nvPr>
            <p:ph type="title" hasCustomPrompt="1"/>
          </p:nvPr>
        </p:nvSpPr>
        <p:spPr>
          <a:xfrm>
            <a:off x="755651" y="1419621"/>
            <a:ext cx="7632700" cy="2160000"/>
          </a:xfrm>
        </p:spPr>
        <p:txBody>
          <a:bodyPr anchor="ctr" anchorCtr="0"/>
          <a:lstStyle>
            <a:lvl1pPr>
              <a:defRPr lang="de-DE" sz="3600" b="0" i="0" dirty="0" smtClean="0">
                <a:solidFill>
                  <a:srgbClr val="004B7C"/>
                </a:solidFill>
                <a:latin typeface="Trincha" pitchFamily="50" charset="0"/>
                <a:ea typeface="+mn-ea"/>
                <a:cs typeface="+mn-cs"/>
              </a:defRPr>
            </a:lvl1pPr>
          </a:lstStyle>
          <a:p>
            <a:pPr>
              <a:defRPr/>
            </a:pPr>
            <a:r>
              <a:rPr lang="de-DE" dirty="0"/>
              <a:t>Zwischenüberschriften</a:t>
            </a:r>
          </a:p>
        </p:txBody>
      </p:sp>
      <p:sp>
        <p:nvSpPr>
          <p:cNvPr id="4" name="Datumsplatzhalter 3">
            <a:extLst>
              <a:ext uri="{FF2B5EF4-FFF2-40B4-BE49-F238E27FC236}">
                <a16:creationId xmlns:a16="http://schemas.microsoft.com/office/drawing/2014/main" id="{B18F388A-2238-9F6C-E494-FFBAF19EA46F}"/>
              </a:ext>
            </a:extLst>
          </p:cNvPr>
          <p:cNvSpPr>
            <a:spLocks noGrp="1"/>
          </p:cNvSpPr>
          <p:nvPr>
            <p:ph type="dt" sz="half" idx="10"/>
          </p:nvPr>
        </p:nvSpPr>
        <p:spPr/>
        <p:txBody>
          <a:bodyPr/>
          <a:lstStyle/>
          <a:p>
            <a:fld id="{8C33C8F6-E678-4431-84BB-563060F9C43C}" type="datetime1">
              <a:rPr lang="de-DE" smtClean="0"/>
              <a:t>11.04.2025</a:t>
            </a:fld>
            <a:endParaRPr lang="de-DE"/>
          </a:p>
        </p:txBody>
      </p:sp>
      <p:sp>
        <p:nvSpPr>
          <p:cNvPr id="5" name="Fußzeilenplatzhalter 4">
            <a:extLst>
              <a:ext uri="{FF2B5EF4-FFF2-40B4-BE49-F238E27FC236}">
                <a16:creationId xmlns:a16="http://schemas.microsoft.com/office/drawing/2014/main" id="{91E00194-CA48-449C-DF9E-D682F4E3DC43}"/>
              </a:ext>
            </a:extLst>
          </p:cNvPr>
          <p:cNvSpPr>
            <a:spLocks noGrp="1"/>
          </p:cNvSpPr>
          <p:nvPr>
            <p:ph type="ftr" sz="quarter" idx="11"/>
          </p:nvPr>
        </p:nvSpPr>
        <p:spPr/>
        <p:txBody>
          <a:bodyPr/>
          <a:lstStyle/>
          <a:p>
            <a:r>
              <a:rPr lang="de-DE"/>
              <a:t>ADFC-Aktivitäten im Radtourismus</a:t>
            </a:r>
          </a:p>
        </p:txBody>
      </p:sp>
      <p:sp>
        <p:nvSpPr>
          <p:cNvPr id="6" name="Foliennummernplatzhalter 5">
            <a:extLst>
              <a:ext uri="{FF2B5EF4-FFF2-40B4-BE49-F238E27FC236}">
                <a16:creationId xmlns:a16="http://schemas.microsoft.com/office/drawing/2014/main" id="{1BF1C03A-E135-74F3-06DB-B6C4338318D8}"/>
              </a:ext>
            </a:extLst>
          </p:cNvPr>
          <p:cNvSpPr>
            <a:spLocks noGrp="1"/>
          </p:cNvSpPr>
          <p:nvPr>
            <p:ph type="sldNum" sz="quarter" idx="12"/>
          </p:nvPr>
        </p:nvSpPr>
        <p:spPr/>
        <p:txBody>
          <a:bodyPr/>
          <a:lstStyle/>
          <a:p>
            <a:fld id="{96B1F6F2-AC42-CA45-88C5-35703DDC5B70}" type="slidenum">
              <a:rPr lang="de-DE" smtClean="0"/>
              <a:pPr/>
              <a:t>‹Nr.›</a:t>
            </a:fld>
            <a:endParaRPr lang="de-DE"/>
          </a:p>
        </p:txBody>
      </p:sp>
    </p:spTree>
    <p:extLst>
      <p:ext uri="{BB962C8B-B14F-4D97-AF65-F5344CB8AC3E}">
        <p14:creationId xmlns:p14="http://schemas.microsoft.com/office/powerpoint/2010/main" val="3282293846"/>
      </p:ext>
    </p:extLst>
  </p:cSld>
  <p:clrMapOvr>
    <a:masterClrMapping/>
  </p:clrMapOvr>
  <p:extLst mod="1">
    <p:ext uri="{DCECCB84-F9BA-43D5-87BE-67443E8EF086}">
      <p15:sldGuideLst xmlns:p15="http://schemas.microsoft.com/office/powerpoint/2012/main">
        <p15:guide id="2" pos="4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Zitat oder Slogan auf Orange">
    <p:bg>
      <p:bgPr>
        <a:solidFill>
          <a:schemeClr val="accent1"/>
        </a:solidFill>
        <a:effectLst/>
      </p:bgPr>
    </p:bg>
    <p:spTree>
      <p:nvGrpSpPr>
        <p:cNvPr id="1" name=""/>
        <p:cNvGrpSpPr/>
        <p:nvPr/>
      </p:nvGrpSpPr>
      <p:grpSpPr bwMode="auto">
        <a:xfrm>
          <a:off x="0" y="0"/>
          <a:ext cx="0" cy="0"/>
          <a:chOff x="0" y="0"/>
          <a:chExt cx="0" cy="0"/>
        </a:xfrm>
      </p:grpSpPr>
      <p:sp>
        <p:nvSpPr>
          <p:cNvPr id="2" name="Titel 1">
            <a:extLst>
              <a:ext uri="{FF2B5EF4-FFF2-40B4-BE49-F238E27FC236}">
                <a16:creationId xmlns:a16="http://schemas.microsoft.com/office/drawing/2014/main" id="{3ADD44FF-58BC-272D-35A3-F38CCA206855}"/>
              </a:ext>
            </a:extLst>
          </p:cNvPr>
          <p:cNvSpPr>
            <a:spLocks noGrp="1"/>
          </p:cNvSpPr>
          <p:nvPr>
            <p:ph type="title" hasCustomPrompt="1"/>
          </p:nvPr>
        </p:nvSpPr>
        <p:spPr>
          <a:xfrm>
            <a:off x="755651" y="1419621"/>
            <a:ext cx="7632700" cy="2160000"/>
          </a:xfrm>
        </p:spPr>
        <p:txBody>
          <a:bodyPr anchor="ctr" anchorCtr="0"/>
          <a:lstStyle>
            <a:lvl1pPr>
              <a:lnSpc>
                <a:spcPts val="5000"/>
              </a:lnSpc>
              <a:defRPr lang="de-DE" sz="5000" b="0" i="0" dirty="0" smtClean="0">
                <a:solidFill>
                  <a:schemeClr val="bg1"/>
                </a:solidFill>
                <a:latin typeface="Trincha" pitchFamily="50" charset="0"/>
                <a:ea typeface="+mn-ea"/>
                <a:cs typeface="+mn-cs"/>
              </a:defRPr>
            </a:lvl1pPr>
          </a:lstStyle>
          <a:p>
            <a:pPr>
              <a:defRPr/>
            </a:pPr>
            <a:r>
              <a:rPr lang="de-DE" dirty="0"/>
              <a:t>Zitat oder </a:t>
            </a:r>
            <a:r>
              <a:rPr lang="de-DE" dirty="0" err="1"/>
              <a:t>slogan</a:t>
            </a:r>
            <a:endParaRPr lang="de-DE" dirty="0"/>
          </a:p>
        </p:txBody>
      </p:sp>
      <p:pic>
        <p:nvPicPr>
          <p:cNvPr id="4" name="Grafik 3">
            <a:extLst>
              <a:ext uri="{FF2B5EF4-FFF2-40B4-BE49-F238E27FC236}">
                <a16:creationId xmlns:a16="http://schemas.microsoft.com/office/drawing/2014/main" id="{F6DE24BA-10F0-4D23-CAC4-81F7D0E7A919}"/>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auto">
          <a:xfrm>
            <a:off x="8228656" y="4838583"/>
            <a:ext cx="720000" cy="270334"/>
          </a:xfrm>
          <a:prstGeom prst="rect">
            <a:avLst/>
          </a:prstGeom>
        </p:spPr>
      </p:pic>
    </p:spTree>
    <p:extLst>
      <p:ext uri="{BB962C8B-B14F-4D97-AF65-F5344CB8AC3E}">
        <p14:creationId xmlns:p14="http://schemas.microsoft.com/office/powerpoint/2010/main" val="3935004849"/>
      </p:ext>
    </p:extLst>
  </p:cSld>
  <p:clrMapOvr>
    <a:masterClrMapping/>
  </p:clrMapOvr>
  <p:extLst>
    <p:ext uri="{DCECCB84-F9BA-43D5-87BE-67443E8EF086}">
      <p15:sldGuideLst xmlns:p15="http://schemas.microsoft.com/office/powerpoint/2012/main">
        <p15:guide id="2" pos="47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bwMode="auto">
        <a:xfrm>
          <a:off x="0" y="0"/>
          <a:ext cx="0" cy="0"/>
          <a:chOff x="0" y="0"/>
          <a:chExt cx="0" cy="0"/>
        </a:xfrm>
      </p:grpSpPr>
      <p:sp>
        <p:nvSpPr>
          <p:cNvPr id="13" name="Rechteck 12">
            <a:extLst>
              <a:ext uri="{FF2B5EF4-FFF2-40B4-BE49-F238E27FC236}">
                <a16:creationId xmlns:a16="http://schemas.microsoft.com/office/drawing/2014/main" id="{3B4305A7-815D-4854-9EA8-45BBF11CC430}"/>
              </a:ext>
            </a:extLst>
          </p:cNvPr>
          <p:cNvSpPr/>
          <p:nvPr userDrawn="1"/>
        </p:nvSpPr>
        <p:spPr>
          <a:xfrm>
            <a:off x="0" y="4804000"/>
            <a:ext cx="9144000" cy="339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Datumsplatzhalter 1">
            <a:extLst>
              <a:ext uri="{FF2B5EF4-FFF2-40B4-BE49-F238E27FC236}">
                <a16:creationId xmlns:a16="http://schemas.microsoft.com/office/drawing/2014/main" id="{F89F7CBA-D117-1A5F-8C81-0EC7BFA1FE79}"/>
              </a:ext>
            </a:extLst>
          </p:cNvPr>
          <p:cNvSpPr>
            <a:spLocks noGrp="1"/>
          </p:cNvSpPr>
          <p:nvPr>
            <p:ph type="dt" sz="half" idx="2"/>
          </p:nvPr>
        </p:nvSpPr>
        <p:spPr>
          <a:xfrm>
            <a:off x="6660232" y="4894259"/>
            <a:ext cx="648000" cy="144000"/>
          </a:xfrm>
          <a:prstGeom prst="rect">
            <a:avLst/>
          </a:prstGeom>
        </p:spPr>
        <p:txBody>
          <a:bodyPr vert="horz" lIns="0" tIns="0" rIns="0" bIns="0" rtlCol="0" anchor="ctr"/>
          <a:lstStyle>
            <a:lvl1pPr algn="r">
              <a:defRPr sz="1000" b="0">
                <a:solidFill>
                  <a:schemeClr val="bg1"/>
                </a:solidFill>
                <a:latin typeface="+mn-lt"/>
              </a:defRPr>
            </a:lvl1pPr>
          </a:lstStyle>
          <a:p>
            <a:fld id="{A939B4CD-7637-4595-929B-5AD1FD6AE3C5}" type="datetime1">
              <a:rPr lang="de-DE" smtClean="0"/>
              <a:t>11.04.2025</a:t>
            </a:fld>
            <a:endParaRPr lang="de-DE"/>
          </a:p>
        </p:txBody>
      </p:sp>
      <p:sp>
        <p:nvSpPr>
          <p:cNvPr id="3" name="Fußzeilenplatzhalter 2">
            <a:extLst>
              <a:ext uri="{FF2B5EF4-FFF2-40B4-BE49-F238E27FC236}">
                <a16:creationId xmlns:a16="http://schemas.microsoft.com/office/drawing/2014/main" id="{6D88A02E-D83C-C2B4-59D4-5E515DE6C8E2}"/>
              </a:ext>
            </a:extLst>
          </p:cNvPr>
          <p:cNvSpPr>
            <a:spLocks noGrp="1"/>
          </p:cNvSpPr>
          <p:nvPr>
            <p:ph type="ftr" sz="quarter" idx="3"/>
          </p:nvPr>
        </p:nvSpPr>
        <p:spPr>
          <a:xfrm>
            <a:off x="179512" y="4894259"/>
            <a:ext cx="4320000" cy="144000"/>
          </a:xfrm>
          <a:prstGeom prst="rect">
            <a:avLst/>
          </a:prstGeom>
        </p:spPr>
        <p:txBody>
          <a:bodyPr vert="horz" lIns="0" tIns="0" rIns="0" bIns="0" rtlCol="0" anchor="ctr"/>
          <a:lstStyle>
            <a:lvl1pPr algn="l">
              <a:defRPr sz="1000" b="0">
                <a:solidFill>
                  <a:schemeClr val="bg1"/>
                </a:solidFill>
                <a:latin typeface="+mn-lt"/>
              </a:defRPr>
            </a:lvl1pPr>
          </a:lstStyle>
          <a:p>
            <a:r>
              <a:rPr lang="de-DE"/>
              <a:t>ADFC-Aktivitäten im Radtourismus</a:t>
            </a:r>
          </a:p>
        </p:txBody>
      </p:sp>
      <p:sp>
        <p:nvSpPr>
          <p:cNvPr id="4" name="Foliennummernplatzhalter 3">
            <a:extLst>
              <a:ext uri="{FF2B5EF4-FFF2-40B4-BE49-F238E27FC236}">
                <a16:creationId xmlns:a16="http://schemas.microsoft.com/office/drawing/2014/main" id="{CD703DC7-21D5-2073-9017-4442E3B8894E}"/>
              </a:ext>
            </a:extLst>
          </p:cNvPr>
          <p:cNvSpPr>
            <a:spLocks noGrp="1"/>
          </p:cNvSpPr>
          <p:nvPr>
            <p:ph type="sldNum" sz="quarter" idx="4"/>
          </p:nvPr>
        </p:nvSpPr>
        <p:spPr>
          <a:xfrm>
            <a:off x="4610100" y="4894259"/>
            <a:ext cx="1011541" cy="144000"/>
          </a:xfrm>
          <a:prstGeom prst="rect">
            <a:avLst/>
          </a:prstGeom>
        </p:spPr>
        <p:txBody>
          <a:bodyPr vert="horz" lIns="0" tIns="0" rIns="0" bIns="0" rtlCol="0" anchor="ctr"/>
          <a:lstStyle>
            <a:lvl1pPr algn="ctr">
              <a:defRPr sz="1000" b="0">
                <a:solidFill>
                  <a:schemeClr val="bg1"/>
                </a:solidFill>
                <a:latin typeface="+mn-lt"/>
              </a:defRPr>
            </a:lvl1pPr>
          </a:lstStyle>
          <a:p>
            <a:fld id="{96B1F6F2-AC42-CA45-88C5-35703DDC5B70}" type="slidenum">
              <a:rPr lang="de-DE" smtClean="0"/>
              <a:pPr/>
              <a:t>‹Nr.›</a:t>
            </a:fld>
            <a:endParaRPr lang="de-DE"/>
          </a:p>
        </p:txBody>
      </p:sp>
      <p:cxnSp>
        <p:nvCxnSpPr>
          <p:cNvPr id="6" name="Gerader Verbinder 5">
            <a:extLst>
              <a:ext uri="{FF2B5EF4-FFF2-40B4-BE49-F238E27FC236}">
                <a16:creationId xmlns:a16="http://schemas.microsoft.com/office/drawing/2014/main" id="{8FDB1727-D2DA-EC57-EC2D-BE9FD36E7652}"/>
              </a:ext>
            </a:extLst>
          </p:cNvPr>
          <p:cNvCxnSpPr>
            <a:cxnSpLocks/>
          </p:cNvCxnSpPr>
          <p:nvPr userDrawn="1"/>
        </p:nvCxnSpPr>
        <p:spPr bwMode="auto">
          <a:xfrm>
            <a:off x="5621640" y="4921344"/>
            <a:ext cx="0" cy="100800"/>
          </a:xfrm>
          <a:prstGeom prst="line">
            <a:avLst/>
          </a:prstGeom>
          <a:solidFill>
            <a:srgbClr val="EF7F01"/>
          </a:solidFill>
          <a:ln w="6350" cap="flat" cmpd="sng" algn="ctr">
            <a:solidFill>
              <a:srgbClr val="FFFFFF"/>
            </a:solidFill>
            <a:prstDash val="solid"/>
            <a:round/>
            <a:headEnd type="none" w="med" len="med"/>
            <a:tailEnd type="none" w="med" len="med"/>
          </a:ln>
        </p:spPr>
      </p:cxnSp>
      <p:cxnSp>
        <p:nvCxnSpPr>
          <p:cNvPr id="8" name="Gerader Verbinder 7">
            <a:extLst>
              <a:ext uri="{FF2B5EF4-FFF2-40B4-BE49-F238E27FC236}">
                <a16:creationId xmlns:a16="http://schemas.microsoft.com/office/drawing/2014/main" id="{D67E8725-E697-D28C-317F-6E70D9E155A1}"/>
              </a:ext>
            </a:extLst>
          </p:cNvPr>
          <p:cNvCxnSpPr>
            <a:cxnSpLocks/>
          </p:cNvCxnSpPr>
          <p:nvPr userDrawn="1"/>
        </p:nvCxnSpPr>
        <p:spPr bwMode="auto">
          <a:xfrm>
            <a:off x="4610099" y="4921344"/>
            <a:ext cx="0" cy="100800"/>
          </a:xfrm>
          <a:prstGeom prst="line">
            <a:avLst/>
          </a:prstGeom>
          <a:solidFill>
            <a:srgbClr val="EF7F01"/>
          </a:solidFill>
          <a:ln w="6350" cap="flat" cmpd="sng" algn="ctr">
            <a:solidFill>
              <a:srgbClr val="FFFFFF"/>
            </a:solidFill>
            <a:prstDash val="solid"/>
            <a:round/>
            <a:headEnd type="none" w="med" len="med"/>
            <a:tailEnd type="none" w="med" len="med"/>
          </a:ln>
        </p:spPr>
      </p:cxnSp>
      <p:sp>
        <p:nvSpPr>
          <p:cNvPr id="9" name="Titelplatzhalter 8">
            <a:extLst>
              <a:ext uri="{FF2B5EF4-FFF2-40B4-BE49-F238E27FC236}">
                <a16:creationId xmlns:a16="http://schemas.microsoft.com/office/drawing/2014/main" id="{889E7634-10B6-368A-BB22-4F0DFD961BDF}"/>
              </a:ext>
            </a:extLst>
          </p:cNvPr>
          <p:cNvSpPr>
            <a:spLocks noGrp="1"/>
          </p:cNvSpPr>
          <p:nvPr>
            <p:ph type="title"/>
          </p:nvPr>
        </p:nvSpPr>
        <p:spPr>
          <a:xfrm>
            <a:off x="755651" y="274639"/>
            <a:ext cx="7632700" cy="604837"/>
          </a:xfrm>
          <a:prstGeom prst="rect">
            <a:avLst/>
          </a:prstGeom>
        </p:spPr>
        <p:txBody>
          <a:bodyPr vert="horz" lIns="0" tIns="0" rIns="0" bIns="0" rtlCol="0" anchor="t" anchorCtr="0">
            <a:noAutofit/>
          </a:bodyPr>
          <a:lstStyle/>
          <a:p>
            <a:r>
              <a:rPr lang="de-DE" dirty="0"/>
              <a:t>Mastertitelformat bearbeiten</a:t>
            </a:r>
          </a:p>
        </p:txBody>
      </p:sp>
      <p:sp>
        <p:nvSpPr>
          <p:cNvPr id="11" name="Textplatzhalter 10">
            <a:extLst>
              <a:ext uri="{FF2B5EF4-FFF2-40B4-BE49-F238E27FC236}">
                <a16:creationId xmlns:a16="http://schemas.microsoft.com/office/drawing/2014/main" id="{9198D38B-DBF5-B959-8241-E1F4EC08C045}"/>
              </a:ext>
            </a:extLst>
          </p:cNvPr>
          <p:cNvSpPr>
            <a:spLocks noGrp="1"/>
          </p:cNvSpPr>
          <p:nvPr>
            <p:ph type="body" idx="1"/>
          </p:nvPr>
        </p:nvSpPr>
        <p:spPr>
          <a:xfrm>
            <a:off x="755651" y="879475"/>
            <a:ext cx="7632700" cy="375285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2" name="Grafik 11">
            <a:extLst>
              <a:ext uri="{FF2B5EF4-FFF2-40B4-BE49-F238E27FC236}">
                <a16:creationId xmlns:a16="http://schemas.microsoft.com/office/drawing/2014/main" id="{BBDBBC92-E344-71A3-64DF-0684EDA933E6}"/>
              </a:ext>
            </a:extLst>
          </p:cNvPr>
          <p:cNvPicPr>
            <a:picLocks noChangeAspect="1"/>
          </p:cNvPicPr>
          <p:nvPr userDrawn="1"/>
        </p:nvPicPr>
        <p:blipFill>
          <a:blip r:embed="rId16" cstate="hq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bwMode="auto">
          <a:xfrm>
            <a:off x="8228656" y="4838583"/>
            <a:ext cx="720000" cy="270334"/>
          </a:xfrm>
          <a:prstGeom prst="rect">
            <a:avLst/>
          </a:prstGeom>
        </p:spPr>
      </p:pic>
    </p:spTree>
    <p:extLst>
      <p:ext uri="{BB962C8B-B14F-4D97-AF65-F5344CB8AC3E}">
        <p14:creationId xmlns:p14="http://schemas.microsoft.com/office/powerpoint/2010/main" val="28391822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7" r:id="rId14"/>
  </p:sldLayoutIdLst>
  <p:hf hdr="0"/>
  <p:txStyles>
    <p:titleStyle>
      <a:lvl1pPr algn="l" defTabSz="915965" eaLnBrk="1" hangingPunct="1">
        <a:lnSpc>
          <a:spcPts val="3600"/>
        </a:lnSpc>
        <a:spcBef>
          <a:spcPts val="0"/>
        </a:spcBef>
        <a:spcAft>
          <a:spcPts val="0"/>
        </a:spcAft>
        <a:defRPr sz="3200" b="0" i="0">
          <a:solidFill>
            <a:schemeClr val="tx1"/>
          </a:solidFill>
          <a:latin typeface="Branding Semilight"/>
          <a:ea typeface="+mj-ea"/>
          <a:cs typeface="+mj-cs"/>
        </a:defRPr>
      </a:lvl1pPr>
      <a:lvl2pPr algn="l" defTabSz="915965" eaLnBrk="1" hangingPunct="1">
        <a:lnSpc>
          <a:spcPts val="3600"/>
        </a:lnSpc>
        <a:spcBef>
          <a:spcPts val="0"/>
        </a:spcBef>
        <a:spcAft>
          <a:spcPts val="0"/>
        </a:spcAft>
        <a:defRPr sz="3600" b="1">
          <a:solidFill>
            <a:srgbClr val="1D3569"/>
          </a:solidFill>
          <a:latin typeface="Arial Narrow"/>
        </a:defRPr>
      </a:lvl2pPr>
      <a:lvl3pPr algn="l" defTabSz="915965" eaLnBrk="1" hangingPunct="1">
        <a:lnSpc>
          <a:spcPts val="3600"/>
        </a:lnSpc>
        <a:spcBef>
          <a:spcPts val="0"/>
        </a:spcBef>
        <a:spcAft>
          <a:spcPts val="0"/>
        </a:spcAft>
        <a:defRPr sz="3600" b="1">
          <a:solidFill>
            <a:srgbClr val="1D3569"/>
          </a:solidFill>
          <a:latin typeface="Arial Narrow"/>
        </a:defRPr>
      </a:lvl3pPr>
      <a:lvl4pPr algn="l" defTabSz="915965" eaLnBrk="1" hangingPunct="1">
        <a:lnSpc>
          <a:spcPts val="3600"/>
        </a:lnSpc>
        <a:spcBef>
          <a:spcPts val="0"/>
        </a:spcBef>
        <a:spcAft>
          <a:spcPts val="0"/>
        </a:spcAft>
        <a:defRPr sz="3600" b="1">
          <a:solidFill>
            <a:srgbClr val="1D3569"/>
          </a:solidFill>
          <a:latin typeface="Arial Narrow"/>
        </a:defRPr>
      </a:lvl4pPr>
      <a:lvl5pPr algn="l" defTabSz="915965" eaLnBrk="1" hangingPunct="1">
        <a:lnSpc>
          <a:spcPts val="3600"/>
        </a:lnSpc>
        <a:spcBef>
          <a:spcPts val="0"/>
        </a:spcBef>
        <a:spcAft>
          <a:spcPts val="0"/>
        </a:spcAft>
        <a:defRPr sz="3600" b="1">
          <a:solidFill>
            <a:srgbClr val="1D3569"/>
          </a:solidFill>
          <a:latin typeface="Arial Narrow"/>
        </a:defRPr>
      </a:lvl5pPr>
      <a:lvl6pPr marL="457189" algn="l" defTabSz="915965" eaLnBrk="1" hangingPunct="1">
        <a:lnSpc>
          <a:spcPts val="3600"/>
        </a:lnSpc>
        <a:spcBef>
          <a:spcPts val="0"/>
        </a:spcBef>
        <a:spcAft>
          <a:spcPts val="0"/>
        </a:spcAft>
        <a:defRPr sz="3600" b="1">
          <a:solidFill>
            <a:srgbClr val="1D3569"/>
          </a:solidFill>
          <a:latin typeface="Arial Narrow"/>
        </a:defRPr>
      </a:lvl6pPr>
      <a:lvl7pPr marL="914378" algn="l" defTabSz="915965" eaLnBrk="1" hangingPunct="1">
        <a:lnSpc>
          <a:spcPts val="3600"/>
        </a:lnSpc>
        <a:spcBef>
          <a:spcPts val="0"/>
        </a:spcBef>
        <a:spcAft>
          <a:spcPts val="0"/>
        </a:spcAft>
        <a:defRPr sz="3600" b="1">
          <a:solidFill>
            <a:srgbClr val="1D3569"/>
          </a:solidFill>
          <a:latin typeface="Arial Narrow"/>
        </a:defRPr>
      </a:lvl7pPr>
      <a:lvl8pPr marL="1371566" algn="l" defTabSz="915965" eaLnBrk="1" hangingPunct="1">
        <a:lnSpc>
          <a:spcPts val="3600"/>
        </a:lnSpc>
        <a:spcBef>
          <a:spcPts val="0"/>
        </a:spcBef>
        <a:spcAft>
          <a:spcPts val="0"/>
        </a:spcAft>
        <a:defRPr sz="3600" b="1">
          <a:solidFill>
            <a:srgbClr val="1D3569"/>
          </a:solidFill>
          <a:latin typeface="Arial Narrow"/>
        </a:defRPr>
      </a:lvl8pPr>
      <a:lvl9pPr marL="1828754" algn="l" defTabSz="915965" eaLnBrk="1" hangingPunct="1">
        <a:lnSpc>
          <a:spcPts val="3600"/>
        </a:lnSpc>
        <a:spcBef>
          <a:spcPts val="0"/>
        </a:spcBef>
        <a:spcAft>
          <a:spcPts val="0"/>
        </a:spcAft>
        <a:defRPr sz="3600" b="1">
          <a:solidFill>
            <a:srgbClr val="1D3569"/>
          </a:solidFill>
          <a:latin typeface="Arial Narrow"/>
        </a:defRPr>
      </a:lvl9pPr>
    </p:titleStyle>
    <p:bodyStyle>
      <a:lvl1pPr algn="l" defTabSz="915965" eaLnBrk="1" hangingPunct="1">
        <a:lnSpc>
          <a:spcPct val="100000"/>
        </a:lnSpc>
        <a:spcBef>
          <a:spcPts val="600"/>
        </a:spcBef>
        <a:spcAft>
          <a:spcPts val="0"/>
        </a:spcAft>
        <a:defRPr sz="2000" b="0">
          <a:solidFill>
            <a:schemeClr val="tx1"/>
          </a:solidFill>
          <a:latin typeface="+mn-lt"/>
          <a:ea typeface="+mn-ea"/>
          <a:cs typeface="+mn-cs"/>
        </a:defRPr>
      </a:lvl1pPr>
      <a:lvl2pPr marL="182558" indent="-182558" algn="l" defTabSz="915965" eaLnBrk="1" hangingPunct="1">
        <a:lnSpc>
          <a:spcPct val="100000"/>
        </a:lnSpc>
        <a:spcBef>
          <a:spcPts val="600"/>
        </a:spcBef>
        <a:spcAft>
          <a:spcPts val="0"/>
        </a:spcAft>
        <a:buClr>
          <a:srgbClr val="EF7F01"/>
        </a:buClr>
        <a:buSzPct val="80000"/>
        <a:buFont typeface="Arial"/>
        <a:buChar char="•"/>
        <a:defRPr sz="2000" b="0">
          <a:solidFill>
            <a:schemeClr val="tx1"/>
          </a:solidFill>
          <a:latin typeface="+mn-lt"/>
          <a:ea typeface="+mn-ea"/>
          <a:cs typeface="+mn-cs"/>
        </a:defRPr>
      </a:lvl2pPr>
      <a:lvl3pPr marL="361941" marR="0" indent="-180971"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3pPr>
      <a:lvl4pPr marL="546086" indent="-179384" algn="l" defTabSz="915965" eaLnBrk="1" hangingPunct="1">
        <a:lnSpc>
          <a:spcPct val="100000"/>
        </a:lnSpc>
        <a:spcBef>
          <a:spcPts val="600"/>
        </a:spcBef>
        <a:spcAft>
          <a:spcPts val="0"/>
        </a:spcAft>
        <a:buClr>
          <a:srgbClr val="EF7F01"/>
        </a:buClr>
        <a:buSzPct val="80000"/>
        <a:buFont typeface="Arial Narrow"/>
        <a:buChar char="•"/>
        <a:defRPr sz="2000" b="0">
          <a:solidFill>
            <a:schemeClr val="tx1"/>
          </a:solidFill>
          <a:latin typeface="+mn-lt"/>
          <a:ea typeface="+mn-ea"/>
          <a:cs typeface="+mn-cs"/>
        </a:defRPr>
      </a:lvl4pPr>
      <a:lvl5pPr marL="712770" marR="0" indent="-165096"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5pPr>
      <a:lvl6pPr marL="893741"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6pPr>
      <a:lvl7pPr marL="1076298" indent="-180971"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7pPr>
      <a:lvl8pPr marL="1255682"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8pPr>
      <a:lvl9pPr marL="2179583" indent="-165096" algn="l" defTabSz="915965" eaLnBrk="1" hangingPunct="1">
        <a:lnSpc>
          <a:spcPct val="95000"/>
        </a:lnSpc>
        <a:spcBef>
          <a:spcPts val="0"/>
        </a:spcBef>
        <a:spcAft>
          <a:spcPts val="0"/>
        </a:spcAft>
        <a:buClr>
          <a:srgbClr val="1D3569"/>
        </a:buClr>
        <a:buSzPct val="110000"/>
        <a:buFont typeface="Arial Narrow"/>
        <a:buChar char="•"/>
        <a:defRPr sz="1600">
          <a:solidFill>
            <a:srgbClr val="1D3569"/>
          </a:solidFill>
          <a:latin typeface="+mn-lt"/>
          <a:ea typeface="+mn-ea"/>
          <a:cs typeface="+mn-cs"/>
        </a:defRPr>
      </a:lvl9pPr>
    </p:bodyStyle>
    <p:otherStyle>
      <a:defPPr>
        <a:defRPr lang="de-DE"/>
      </a:defPPr>
      <a:lvl1pPr marL="0" algn="l" defTabSz="914378" eaLnBrk="1" hangingPunct="1">
        <a:defRPr sz="1800">
          <a:solidFill>
            <a:schemeClr val="tx1"/>
          </a:solidFill>
          <a:latin typeface="+mn-lt"/>
          <a:ea typeface="+mn-ea"/>
          <a:cs typeface="+mn-cs"/>
        </a:defRPr>
      </a:lvl1pPr>
      <a:lvl2pPr marL="457189" algn="l" defTabSz="914378" eaLnBrk="1" hangingPunct="1">
        <a:defRPr sz="1800">
          <a:solidFill>
            <a:schemeClr val="tx1"/>
          </a:solidFill>
          <a:latin typeface="+mn-lt"/>
          <a:ea typeface="+mn-ea"/>
          <a:cs typeface="+mn-cs"/>
        </a:defRPr>
      </a:lvl2pPr>
      <a:lvl3pPr marL="914378" algn="l" defTabSz="914378" eaLnBrk="1" hangingPunct="1">
        <a:defRPr sz="1800">
          <a:solidFill>
            <a:schemeClr val="tx1"/>
          </a:solidFill>
          <a:latin typeface="+mn-lt"/>
          <a:ea typeface="+mn-ea"/>
          <a:cs typeface="+mn-cs"/>
        </a:defRPr>
      </a:lvl3pPr>
      <a:lvl4pPr marL="1371566" algn="l" defTabSz="914378" eaLnBrk="1" hangingPunct="1">
        <a:defRPr sz="1800">
          <a:solidFill>
            <a:schemeClr val="tx1"/>
          </a:solidFill>
          <a:latin typeface="+mn-lt"/>
          <a:ea typeface="+mn-ea"/>
          <a:cs typeface="+mn-cs"/>
        </a:defRPr>
      </a:lvl4pPr>
      <a:lvl5pPr marL="1828754" algn="l" defTabSz="914378" eaLnBrk="1" hangingPunct="1">
        <a:defRPr sz="1800">
          <a:solidFill>
            <a:schemeClr val="tx1"/>
          </a:solidFill>
          <a:latin typeface="+mn-lt"/>
          <a:ea typeface="+mn-ea"/>
          <a:cs typeface="+mn-cs"/>
        </a:defRPr>
      </a:lvl5pPr>
      <a:lvl6pPr marL="2285943" algn="l" defTabSz="914378" eaLnBrk="1" hangingPunct="1">
        <a:defRPr sz="1800">
          <a:solidFill>
            <a:schemeClr val="tx1"/>
          </a:solidFill>
          <a:latin typeface="+mn-lt"/>
          <a:ea typeface="+mn-ea"/>
          <a:cs typeface="+mn-cs"/>
        </a:defRPr>
      </a:lvl6pPr>
      <a:lvl7pPr marL="2743132" algn="l" defTabSz="914378" eaLnBrk="1" hangingPunct="1">
        <a:defRPr sz="1800">
          <a:solidFill>
            <a:schemeClr val="tx1"/>
          </a:solidFill>
          <a:latin typeface="+mn-lt"/>
          <a:ea typeface="+mn-ea"/>
          <a:cs typeface="+mn-cs"/>
        </a:defRPr>
      </a:lvl7pPr>
      <a:lvl8pPr marL="3200320" algn="l" defTabSz="914378" eaLnBrk="1" hangingPunct="1">
        <a:defRPr sz="1800">
          <a:solidFill>
            <a:schemeClr val="tx1"/>
          </a:solidFill>
          <a:latin typeface="+mn-lt"/>
          <a:ea typeface="+mn-ea"/>
          <a:cs typeface="+mn-cs"/>
        </a:defRPr>
      </a:lvl8pPr>
      <a:lvl9pPr marL="3657509" algn="l" defTabSz="914378" eaLnBrk="1" hangingPunct="1">
        <a:defRPr sz="18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eurovelo.com/" TargetMode="Externa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21.xml.rels><?xml version="1.0" encoding="UTF-8" standalone="yes"?>
<Relationships xmlns="http://schemas.openxmlformats.org/package/2006/relationships"><Relationship Id="rId3" Type="http://schemas.openxmlformats.org/officeDocument/2006/relationships/hyperlink" Target="https://www.fahrradfreundlicher-arbeitgeber.d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Titel 5"/>
          <p:cNvSpPr>
            <a:spLocks noGrp="1"/>
          </p:cNvSpPr>
          <p:nvPr>
            <p:ph type="ctrTitle"/>
          </p:nvPr>
        </p:nvSpPr>
        <p:spPr bwMode="auto"/>
        <p:txBody>
          <a:bodyPr/>
          <a:lstStyle/>
          <a:p>
            <a:pPr>
              <a:defRPr/>
            </a:pPr>
            <a:r>
              <a:rPr lang="de-DE" dirty="0" smtClean="0"/>
              <a:t>Abteilung Tourismus und Dienstleistungen</a:t>
            </a:r>
            <a:endParaRPr lang="de-DE" dirty="0"/>
          </a:p>
        </p:txBody>
      </p:sp>
      <p:sp>
        <p:nvSpPr>
          <p:cNvPr id="7" name="Untertitel 6"/>
          <p:cNvSpPr>
            <a:spLocks noGrp="1"/>
          </p:cNvSpPr>
          <p:nvPr>
            <p:ph type="subTitle" idx="1"/>
          </p:nvPr>
        </p:nvSpPr>
        <p:spPr bwMode="auto"/>
        <p:txBody>
          <a:bodyPr/>
          <a:lstStyle/>
          <a:p>
            <a:pPr>
              <a:defRPr/>
            </a:pPr>
            <a:endParaRPr lang="de-DE" dirty="0">
              <a:latin typeface="+mj-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ADFC </a:t>
            </a:r>
            <a:r>
              <a:rPr lang="de-DE" dirty="0" smtClean="0"/>
              <a:t>tourismuspolitische Forderungen</a:t>
            </a:r>
            <a:endParaRPr lang="de-DE" dirty="0"/>
          </a:p>
        </p:txBody>
      </p:sp>
      <p:sp>
        <p:nvSpPr>
          <p:cNvPr id="3" name="Inhaltsplatzhalter 2"/>
          <p:cNvSpPr>
            <a:spLocks noGrp="1"/>
          </p:cNvSpPr>
          <p:nvPr>
            <p:ph idx="1"/>
          </p:nvPr>
        </p:nvSpPr>
        <p:spPr>
          <a:xfrm>
            <a:off x="1617855" y="879475"/>
            <a:ext cx="6770496" cy="3752850"/>
          </a:xfrm>
        </p:spPr>
        <p:txBody>
          <a:bodyPr/>
          <a:lstStyle/>
          <a:p>
            <a:r>
              <a:rPr lang="de-DE" sz="1400" dirty="0">
                <a:solidFill>
                  <a:srgbClr val="EE7F00"/>
                </a:solidFill>
                <a:latin typeface="Branding Medium" panose="00000600000000000000" pitchFamily="50" charset="0"/>
              </a:rPr>
              <a:t>Politische Verantwortung</a:t>
            </a:r>
          </a:p>
          <a:p>
            <a:pPr marL="342900" indent="-342900">
              <a:buClr>
                <a:srgbClr val="EE7F00"/>
              </a:buClr>
              <a:buFont typeface="Arial" panose="020B0604020202020204" pitchFamily="34" charset="0"/>
              <a:buChar char="•"/>
            </a:pPr>
            <a:r>
              <a:rPr lang="de-DE" sz="1400" dirty="0">
                <a:latin typeface="Branding Medium" panose="00000600000000000000" pitchFamily="50" charset="0"/>
              </a:rPr>
              <a:t>Koordinierungsstellen bei Bund und Land: Austausch und Schnittstellen schaffen</a:t>
            </a:r>
          </a:p>
          <a:p>
            <a:pPr marL="342900" indent="-342900">
              <a:buClr>
                <a:srgbClr val="EE7F00"/>
              </a:buClr>
              <a:buFont typeface="Arial" panose="020B0604020202020204" pitchFamily="34" charset="0"/>
              <a:buChar char="•"/>
            </a:pPr>
            <a:r>
              <a:rPr lang="de-DE" sz="1400" dirty="0"/>
              <a:t>Novelle der StVO</a:t>
            </a:r>
            <a:endParaRPr lang="de-DE" sz="1400" b="1" dirty="0"/>
          </a:p>
          <a:p>
            <a:pPr>
              <a:buClr>
                <a:srgbClr val="EE7F00"/>
              </a:buClr>
            </a:pPr>
            <a:endParaRPr lang="de-DE" sz="1400" dirty="0">
              <a:solidFill>
                <a:srgbClr val="EE7F00"/>
              </a:solidFill>
            </a:endParaRPr>
          </a:p>
          <a:p>
            <a:pPr>
              <a:buClr>
                <a:srgbClr val="EE7F00"/>
              </a:buClr>
            </a:pPr>
            <a:r>
              <a:rPr lang="de-DE" sz="1400" dirty="0">
                <a:solidFill>
                  <a:srgbClr val="EE7F00"/>
                </a:solidFill>
                <a:latin typeface="Branding Medium" panose="00000600000000000000" pitchFamily="50" charset="0"/>
              </a:rPr>
              <a:t>Infrastruktur</a:t>
            </a:r>
          </a:p>
          <a:p>
            <a:pPr marL="342900" indent="-342900">
              <a:buClr>
                <a:srgbClr val="EE7F00"/>
              </a:buClr>
              <a:buFont typeface="Arial" panose="020B0604020202020204" pitchFamily="34" charset="0"/>
              <a:buChar char="•"/>
            </a:pPr>
            <a:r>
              <a:rPr lang="de-DE" sz="1400" dirty="0" err="1"/>
              <a:t>Radnetz</a:t>
            </a:r>
            <a:r>
              <a:rPr lang="de-DE" sz="1400" dirty="0"/>
              <a:t> Deutschland: Nationale Premiumrouten entwickeln</a:t>
            </a:r>
          </a:p>
          <a:p>
            <a:pPr marL="342900" indent="-342900">
              <a:buClr>
                <a:srgbClr val="EE7F00"/>
              </a:buClr>
              <a:buFont typeface="Arial" panose="020B0604020202020204" pitchFamily="34" charset="0"/>
              <a:buChar char="•"/>
            </a:pPr>
            <a:r>
              <a:rPr lang="de-DE" sz="1400" dirty="0"/>
              <a:t>Intermodalität: Fahrradfreundliche Mobilitätsketten</a:t>
            </a:r>
          </a:p>
          <a:p>
            <a:pPr marL="342900" indent="-342900">
              <a:buClr>
                <a:srgbClr val="EE7F00"/>
              </a:buClr>
              <a:buFont typeface="Arial" panose="020B0604020202020204" pitchFamily="34" charset="0"/>
              <a:buChar char="•"/>
            </a:pPr>
            <a:r>
              <a:rPr lang="de-DE" sz="1400" dirty="0"/>
              <a:t>Integrierte Freizeitwegenutzung: Intelligente Strukturen und Angebote</a:t>
            </a:r>
          </a:p>
          <a:p>
            <a:pPr>
              <a:buClr>
                <a:srgbClr val="EE7F00"/>
              </a:buClr>
            </a:pPr>
            <a:endParaRPr lang="de-DE" sz="1400" dirty="0">
              <a:solidFill>
                <a:srgbClr val="EE7F00"/>
              </a:solidFill>
            </a:endParaRPr>
          </a:p>
          <a:p>
            <a:pPr>
              <a:buClr>
                <a:srgbClr val="EE7F00"/>
              </a:buClr>
            </a:pPr>
            <a:r>
              <a:rPr lang="de-DE" sz="1400" dirty="0">
                <a:solidFill>
                  <a:srgbClr val="EE7F00"/>
                </a:solidFill>
                <a:latin typeface="Branding Medium" panose="00000600000000000000" pitchFamily="50" charset="0"/>
              </a:rPr>
              <a:t>Forschung und Förderung</a:t>
            </a:r>
          </a:p>
          <a:p>
            <a:pPr marL="285750" indent="-285750">
              <a:buClr>
                <a:srgbClr val="EE7F00"/>
              </a:buClr>
              <a:buFont typeface="Arial" panose="020B0604020202020204" pitchFamily="34" charset="0"/>
              <a:buChar char="•"/>
            </a:pPr>
            <a:r>
              <a:rPr lang="de-DE" sz="1400" dirty="0"/>
              <a:t>Marktforschung &amp; Monitoring: Radtouristische Forschung finanzieren, z.B. </a:t>
            </a:r>
            <a:r>
              <a:rPr lang="de-DE" sz="1400" dirty="0">
                <a:solidFill>
                  <a:srgbClr val="004B7C"/>
                </a:solidFill>
              </a:rPr>
              <a:t>Grundlagenuntersuchung wiederholen</a:t>
            </a:r>
          </a:p>
          <a:p>
            <a:pPr marL="285750" indent="-285750">
              <a:buClr>
                <a:srgbClr val="EE7F00"/>
              </a:buClr>
              <a:buFont typeface="Arial" panose="020B0604020202020204" pitchFamily="34" charset="0"/>
              <a:buChar char="•"/>
            </a:pPr>
            <a:r>
              <a:rPr lang="de-DE" sz="1400" dirty="0">
                <a:solidFill>
                  <a:srgbClr val="004B7C"/>
                </a:solidFill>
              </a:rPr>
              <a:t>Qualität in der Förderung: Förderrichtlinien um den Aspekt der Qualitätssicherung erweitern</a:t>
            </a:r>
          </a:p>
          <a:p>
            <a:endParaRPr lang="de-DE" sz="1400" dirty="0"/>
          </a:p>
        </p:txBody>
      </p:sp>
      <p:pic>
        <p:nvPicPr>
          <p:cNvPr id="5" name="Grafik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6631" y="879475"/>
            <a:ext cx="768350" cy="768350"/>
          </a:xfrm>
          <a:prstGeom prst="rect">
            <a:avLst/>
          </a:prstGeom>
        </p:spPr>
      </p:pic>
      <p:pic>
        <p:nvPicPr>
          <p:cNvPr id="6" name="Grafik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6631" y="2145856"/>
            <a:ext cx="911224" cy="911224"/>
          </a:xfrm>
          <a:prstGeom prst="rect">
            <a:avLst/>
          </a:prstGeom>
        </p:spPr>
      </p:pic>
      <p:pic>
        <p:nvPicPr>
          <p:cNvPr id="7" name="Grafik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6631" y="3555110"/>
            <a:ext cx="864297" cy="864297"/>
          </a:xfrm>
          <a:prstGeom prst="rect">
            <a:avLst/>
          </a:prstGeom>
        </p:spPr>
      </p:pic>
      <p:sp>
        <p:nvSpPr>
          <p:cNvPr id="8" name="Datumsplatzhalter 7"/>
          <p:cNvSpPr>
            <a:spLocks noGrp="1"/>
          </p:cNvSpPr>
          <p:nvPr>
            <p:ph type="dt" sz="half" idx="10"/>
          </p:nvPr>
        </p:nvSpPr>
        <p:spPr/>
        <p:txBody>
          <a:bodyPr/>
          <a:lstStyle/>
          <a:p>
            <a:fld id="{05540284-3412-4AD1-98D2-6169F5DA0A8B}" type="datetime1">
              <a:rPr lang="de-DE" smtClean="0"/>
              <a:t>11.04.2025</a:t>
            </a:fld>
            <a:endParaRPr lang="de-DE"/>
          </a:p>
        </p:txBody>
      </p:sp>
      <p:sp>
        <p:nvSpPr>
          <p:cNvPr id="9" name="Fußzeilenplatzhalter 8"/>
          <p:cNvSpPr>
            <a:spLocks noGrp="1"/>
          </p:cNvSpPr>
          <p:nvPr>
            <p:ph type="ftr" sz="quarter" idx="11"/>
          </p:nvPr>
        </p:nvSpPr>
        <p:spPr/>
        <p:txBody>
          <a:bodyPr/>
          <a:lstStyle/>
          <a:p>
            <a:r>
              <a:rPr lang="de-DE"/>
              <a:t>ADFC-Aktivitäten im Radtourismus</a:t>
            </a:r>
          </a:p>
        </p:txBody>
      </p:sp>
      <p:sp>
        <p:nvSpPr>
          <p:cNvPr id="10" name="Foliennummernplatzhalter 9"/>
          <p:cNvSpPr>
            <a:spLocks noGrp="1"/>
          </p:cNvSpPr>
          <p:nvPr>
            <p:ph type="sldNum" sz="quarter" idx="12"/>
          </p:nvPr>
        </p:nvSpPr>
        <p:spPr/>
        <p:txBody>
          <a:bodyPr/>
          <a:lstStyle/>
          <a:p>
            <a:fld id="{991B67ED-B1F9-47A8-A915-8AA62DD0FD5C}" type="slidenum">
              <a:rPr lang="de-DE" smtClean="0"/>
              <a:t>10</a:t>
            </a:fld>
            <a:endParaRPr lang="de-DE"/>
          </a:p>
        </p:txBody>
      </p:sp>
    </p:spTree>
    <p:extLst>
      <p:ext uri="{BB962C8B-B14F-4D97-AF65-F5344CB8AC3E}">
        <p14:creationId xmlns:p14="http://schemas.microsoft.com/office/powerpoint/2010/main" val="2928552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Facharbeit: Empfehlungen, Positionen</a:t>
            </a:r>
            <a:endParaRPr lang="de-DE" dirty="0"/>
          </a:p>
        </p:txBody>
      </p:sp>
      <p:sp>
        <p:nvSpPr>
          <p:cNvPr id="3" name="Inhaltsplatzhalter 2"/>
          <p:cNvSpPr>
            <a:spLocks noGrp="1"/>
          </p:cNvSpPr>
          <p:nvPr>
            <p:ph idx="1"/>
          </p:nvPr>
        </p:nvSpPr>
        <p:spPr/>
        <p:txBody>
          <a:bodyPr/>
          <a:lstStyle/>
          <a:p>
            <a:r>
              <a:rPr lang="de-DE" sz="1600" dirty="0" smtClean="0"/>
              <a:t>Generell </a:t>
            </a:r>
          </a:p>
          <a:p>
            <a:pPr marL="342900" indent="-342900">
              <a:buClr>
                <a:srgbClr val="EE7F00"/>
              </a:buClr>
              <a:buFont typeface="Arial" panose="020B0604020202020204" pitchFamily="34" charset="0"/>
              <a:buChar char="•"/>
            </a:pPr>
            <a:r>
              <a:rPr lang="de-DE" sz="1600" dirty="0" smtClean="0"/>
              <a:t>Erarbeitung von Empfehlungspapieren für </a:t>
            </a:r>
            <a:r>
              <a:rPr lang="de-DE" sz="1600" dirty="0" err="1" smtClean="0"/>
              <a:t>Radtourismusakteur:innen</a:t>
            </a:r>
            <a:r>
              <a:rPr lang="de-DE" sz="1600" dirty="0" smtClean="0"/>
              <a:t> innerhalb und außerhalb des ADFC</a:t>
            </a:r>
          </a:p>
          <a:p>
            <a:pPr marL="342900" indent="-342900">
              <a:buClr>
                <a:srgbClr val="EE7F00"/>
              </a:buClr>
              <a:buFont typeface="Arial" panose="020B0604020202020204" pitchFamily="34" charset="0"/>
              <a:buChar char="•"/>
            </a:pPr>
            <a:r>
              <a:rPr lang="de-DE" sz="1600" dirty="0" smtClean="0"/>
              <a:t>Positionspapiere für die politische Arbeit des ADFC</a:t>
            </a:r>
          </a:p>
          <a:p>
            <a:pPr marL="342900" indent="-342900">
              <a:buClr>
                <a:srgbClr val="EE7F00"/>
              </a:buClr>
              <a:buFont typeface="Arial" panose="020B0604020202020204" pitchFamily="34" charset="0"/>
              <a:buChar char="•"/>
            </a:pPr>
            <a:r>
              <a:rPr lang="de-DE" sz="1600" dirty="0" smtClean="0"/>
              <a:t>Beteiligung an Forschungsprojekten</a:t>
            </a:r>
          </a:p>
          <a:p>
            <a:endParaRPr lang="de-DE" sz="1600" dirty="0" smtClean="0"/>
          </a:p>
          <a:p>
            <a:r>
              <a:rPr lang="de-DE" sz="1600" dirty="0" smtClean="0"/>
              <a:t>Aktuelle Beispiele</a:t>
            </a:r>
          </a:p>
          <a:p>
            <a:pPr marL="342900" indent="-342900">
              <a:buClr>
                <a:srgbClr val="EE7F00"/>
              </a:buClr>
              <a:buFont typeface="Arial" panose="020B0604020202020204" pitchFamily="34" charset="0"/>
              <a:buChar char="•"/>
            </a:pPr>
            <a:r>
              <a:rPr lang="de-DE" sz="1600" dirty="0" smtClean="0"/>
              <a:t>2023 veröffentlicht: Fachpapier für kinderfreundliche Radangebote</a:t>
            </a:r>
          </a:p>
          <a:p>
            <a:pPr marL="342900" indent="-342900">
              <a:buClr>
                <a:srgbClr val="EE7F00"/>
              </a:buClr>
              <a:buFont typeface="Arial" panose="020B0604020202020204" pitchFamily="34" charset="0"/>
              <a:buChar char="•"/>
            </a:pPr>
            <a:r>
              <a:rPr lang="de-DE" sz="1600" dirty="0" smtClean="0"/>
              <a:t>2024 veröffentlicht: Positionspapier Radfahren und Naturschutz</a:t>
            </a:r>
          </a:p>
          <a:p>
            <a:pPr marL="342900" indent="-342900">
              <a:buClr>
                <a:srgbClr val="EE7F00"/>
              </a:buClr>
              <a:buFont typeface="Arial" panose="020B0604020202020204" pitchFamily="34" charset="0"/>
              <a:buChar char="•"/>
            </a:pPr>
            <a:r>
              <a:rPr lang="de-DE" sz="1600" dirty="0" smtClean="0"/>
              <a:t>Stellungnahme zur Novellierung des Bundeswaldgesetzes</a:t>
            </a:r>
            <a:endParaRPr lang="de-DE" sz="1600" dirty="0"/>
          </a:p>
          <a:p>
            <a:pPr marL="342900" indent="-342900">
              <a:buClr>
                <a:srgbClr val="EE7F00"/>
              </a:buClr>
              <a:buFont typeface="Arial" panose="020B0604020202020204" pitchFamily="34" charset="0"/>
              <a:buChar char="•"/>
            </a:pPr>
            <a:r>
              <a:rPr lang="de-DE" sz="1600" dirty="0" smtClean="0"/>
              <a:t>2025: tourismuspolitische Forderungen des ADFC</a:t>
            </a:r>
          </a:p>
        </p:txBody>
      </p:sp>
      <p:pic>
        <p:nvPicPr>
          <p:cNvPr id="7" name="Bildplatzhalter 6"/>
          <p:cNvPicPr>
            <a:picLocks noGrp="1" noChangeAspect="1"/>
          </p:cNvPicPr>
          <p:nvPr>
            <p:ph type="pic" sz="quarter" idx="15"/>
          </p:nvPr>
        </p:nvPicPr>
        <p:blipFill>
          <a:blip r:embed="rId2"/>
          <a:srcRect l="6669" r="6669"/>
          <a:stretch>
            <a:fillRect/>
          </a:stretch>
        </p:blipFill>
        <p:spPr>
          <a:prstGeom prst="rect">
            <a:avLst/>
          </a:prstGeom>
        </p:spPr>
      </p:pic>
      <p:pic>
        <p:nvPicPr>
          <p:cNvPr id="8" name="Bildplatzhalter 7"/>
          <p:cNvPicPr>
            <a:picLocks noGrp="1" noChangeAspect="1"/>
          </p:cNvPicPr>
          <p:nvPr>
            <p:ph type="pic" sz="quarter" idx="16"/>
          </p:nvPr>
        </p:nvPicPr>
        <p:blipFill rotWithShape="1">
          <a:blip r:embed="rId3"/>
          <a:srcRect l="-277" t="-2080" r="14915" b="2080"/>
          <a:stretch/>
        </p:blipFill>
        <p:spPr>
          <a:prstGeom prst="rect">
            <a:avLst/>
          </a:prstGeom>
        </p:spPr>
      </p:pic>
      <p:pic>
        <p:nvPicPr>
          <p:cNvPr id="9" name="Bildplatzhalter 8"/>
          <p:cNvPicPr>
            <a:picLocks noGrp="1" noChangeAspect="1"/>
          </p:cNvPicPr>
          <p:nvPr>
            <p:ph type="pic" sz="quarter" idx="17"/>
          </p:nvPr>
        </p:nvPicPr>
        <p:blipFill rotWithShape="1">
          <a:blip r:embed="rId4"/>
          <a:srcRect l="472" t="38787" r="-425" b="1437"/>
          <a:stretch/>
        </p:blipFill>
        <p:spPr>
          <a:prstGeom prst="rect">
            <a:avLst/>
          </a:prstGeom>
        </p:spPr>
      </p:pic>
      <p:sp>
        <p:nvSpPr>
          <p:cNvPr id="10" name="Datumsplatzhalter 9"/>
          <p:cNvSpPr>
            <a:spLocks noGrp="1"/>
          </p:cNvSpPr>
          <p:nvPr>
            <p:ph type="dt" sz="half" idx="10"/>
          </p:nvPr>
        </p:nvSpPr>
        <p:spPr/>
        <p:txBody>
          <a:bodyPr/>
          <a:lstStyle/>
          <a:p>
            <a:fld id="{E57FCF3D-4793-41FE-B2D9-3C03496EF3FC}" type="datetime1">
              <a:rPr lang="de-DE" smtClean="0"/>
              <a:t>11.04.2025</a:t>
            </a:fld>
            <a:endParaRPr lang="de-DE"/>
          </a:p>
        </p:txBody>
      </p:sp>
      <p:sp>
        <p:nvSpPr>
          <p:cNvPr id="11" name="Fußzeilenplatzhalter 10"/>
          <p:cNvSpPr>
            <a:spLocks noGrp="1"/>
          </p:cNvSpPr>
          <p:nvPr>
            <p:ph type="ftr" sz="quarter" idx="11"/>
          </p:nvPr>
        </p:nvSpPr>
        <p:spPr/>
        <p:txBody>
          <a:bodyPr/>
          <a:lstStyle/>
          <a:p>
            <a:r>
              <a:rPr lang="de-DE" dirty="0" smtClean="0"/>
              <a:t>ADFC-Aktivitäten im Radtourismus</a:t>
            </a:r>
            <a:endParaRPr lang="de-DE" dirty="0"/>
          </a:p>
        </p:txBody>
      </p:sp>
      <p:sp>
        <p:nvSpPr>
          <p:cNvPr id="12" name="Foliennummernplatzhalter 11"/>
          <p:cNvSpPr>
            <a:spLocks noGrp="1"/>
          </p:cNvSpPr>
          <p:nvPr>
            <p:ph type="sldNum" sz="quarter" idx="12"/>
          </p:nvPr>
        </p:nvSpPr>
        <p:spPr/>
        <p:txBody>
          <a:bodyPr/>
          <a:lstStyle/>
          <a:p>
            <a:fld id="{991B67ED-B1F9-47A8-A915-8AA62DD0FD5C}" type="slidenum">
              <a:rPr lang="de-DE" smtClean="0"/>
              <a:t>11</a:t>
            </a:fld>
            <a:endParaRPr lang="de-DE"/>
          </a:p>
        </p:txBody>
      </p:sp>
    </p:spTree>
    <p:extLst>
      <p:ext uri="{BB962C8B-B14F-4D97-AF65-F5344CB8AC3E}">
        <p14:creationId xmlns:p14="http://schemas.microsoft.com/office/powerpoint/2010/main" val="747230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Facharbeit: Radreiseanalyse</a:t>
            </a:r>
            <a:endParaRPr lang="de-DE" dirty="0"/>
          </a:p>
        </p:txBody>
      </p:sp>
      <p:sp>
        <p:nvSpPr>
          <p:cNvPr id="3" name="Inhaltsplatzhalter 2"/>
          <p:cNvSpPr>
            <a:spLocks noGrp="1"/>
          </p:cNvSpPr>
          <p:nvPr>
            <p:ph idx="1"/>
          </p:nvPr>
        </p:nvSpPr>
        <p:spPr>
          <a:xfrm>
            <a:off x="3683725" y="2926079"/>
            <a:ext cx="4704625" cy="1706245"/>
          </a:xfrm>
        </p:spPr>
        <p:txBody>
          <a:bodyPr/>
          <a:lstStyle/>
          <a:p>
            <a:pPr marL="342900" indent="-342900">
              <a:buClr>
                <a:srgbClr val="EE7F00"/>
              </a:buClr>
              <a:buFont typeface="Arial" panose="020B0604020202020204" pitchFamily="34" charset="0"/>
              <a:buChar char="•"/>
            </a:pPr>
            <a:r>
              <a:rPr lang="de-DE" sz="1400" dirty="0" smtClean="0"/>
              <a:t>umfassende </a:t>
            </a:r>
            <a:r>
              <a:rPr lang="de-DE" sz="1400" dirty="0"/>
              <a:t>Erhebung unter Radreisenden (</a:t>
            </a:r>
            <a:r>
              <a:rPr lang="de-DE" sz="1400" dirty="0" smtClean="0"/>
              <a:t>2023: 16.000 </a:t>
            </a:r>
            <a:r>
              <a:rPr lang="de-DE" sz="1400" dirty="0" err="1" smtClean="0"/>
              <a:t>Teilnehmer:innen</a:t>
            </a:r>
            <a:r>
              <a:rPr lang="de-DE" sz="1400" dirty="0" smtClean="0"/>
              <a:t>)</a:t>
            </a:r>
          </a:p>
          <a:p>
            <a:pPr marL="342900" indent="-342900">
              <a:buClr>
                <a:srgbClr val="EE7F00"/>
              </a:buClr>
              <a:buFont typeface="Arial" panose="020B0604020202020204" pitchFamily="34" charset="0"/>
              <a:buChar char="•"/>
            </a:pPr>
            <a:r>
              <a:rPr lang="de-DE" sz="1400" dirty="0" smtClean="0"/>
              <a:t>Bundesweit, repräsentativ</a:t>
            </a:r>
          </a:p>
          <a:p>
            <a:pPr marL="342900" indent="-342900">
              <a:buClr>
                <a:srgbClr val="EE7F00"/>
              </a:buClr>
              <a:buFont typeface="Arial" panose="020B0604020202020204" pitchFamily="34" charset="0"/>
              <a:buChar char="•"/>
            </a:pPr>
            <a:r>
              <a:rPr lang="de-DE" sz="1400" dirty="0" smtClean="0"/>
              <a:t>Seit 1999 untersucht sie das Radreise- und Ausflugsverhalten der dt. Wohnbevölkerung ab 18 Jahren</a:t>
            </a:r>
          </a:p>
          <a:p>
            <a:pPr marL="342900" indent="-342900">
              <a:buClr>
                <a:srgbClr val="EE7F00"/>
              </a:buClr>
              <a:buFont typeface="Arial" panose="020B0604020202020204" pitchFamily="34" charset="0"/>
              <a:buChar char="•"/>
            </a:pPr>
            <a:r>
              <a:rPr lang="de-DE" sz="1400" dirty="0" smtClean="0"/>
              <a:t>Relaunch 2023 mit neuen Fragestellungen</a:t>
            </a:r>
            <a:endParaRPr lang="de-DE" sz="1400" dirty="0"/>
          </a:p>
        </p:txBody>
      </p:sp>
      <p:pic>
        <p:nvPicPr>
          <p:cNvPr id="4" name="Grafik 3"/>
          <p:cNvPicPr>
            <a:picLocks noChangeAspect="1"/>
          </p:cNvPicPr>
          <p:nvPr/>
        </p:nvPicPr>
        <p:blipFill rotWithShape="1">
          <a:blip r:embed="rId2"/>
          <a:srcRect l="33461" t="20202" r="37564" b="4279"/>
          <a:stretch/>
        </p:blipFill>
        <p:spPr>
          <a:xfrm>
            <a:off x="755651" y="879474"/>
            <a:ext cx="2684001" cy="3752851"/>
          </a:xfrm>
          <a:prstGeom prst="rect">
            <a:avLst/>
          </a:prstGeom>
          <a:ln>
            <a:solidFill>
              <a:srgbClr val="004B7C"/>
            </a:solidFill>
          </a:ln>
        </p:spPr>
      </p:pic>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30777" r="15416"/>
          <a:stretch/>
        </p:blipFill>
        <p:spPr>
          <a:xfrm>
            <a:off x="6862355" y="874740"/>
            <a:ext cx="1550126" cy="1920620"/>
          </a:xfrm>
          <a:prstGeom prst="rect">
            <a:avLst/>
          </a:prstGeom>
        </p:spPr>
      </p:pic>
      <p:pic>
        <p:nvPicPr>
          <p:cNvPr id="6" name="Bildplatzhalter 16"/>
          <p:cNvPicPr>
            <a:picLocks noChangeAspect="1"/>
          </p:cNvPicPr>
          <p:nvPr/>
        </p:nvPicPr>
        <p:blipFill>
          <a:blip r:embed="rId4" cstate="hqprint">
            <a:extLst>
              <a:ext uri="{28A0092B-C50C-407E-A947-70E740481C1C}">
                <a14:useLocalDpi xmlns:a14="http://schemas.microsoft.com/office/drawing/2010/main" val="0"/>
              </a:ext>
            </a:extLst>
          </a:blip>
          <a:srcRect t="3945" b="3945"/>
          <a:stretch>
            <a:fillRect/>
          </a:stretch>
        </p:blipFill>
        <p:spPr>
          <a:xfrm>
            <a:off x="3683725" y="879474"/>
            <a:ext cx="3119043" cy="1915886"/>
          </a:xfrm>
          <a:prstGeom prst="rect">
            <a:avLst/>
          </a:prstGeom>
        </p:spPr>
      </p:pic>
      <p:sp>
        <p:nvSpPr>
          <p:cNvPr id="10" name="Datumsplatzhalter 9"/>
          <p:cNvSpPr txBox="1">
            <a:spLocks/>
          </p:cNvSpPr>
          <p:nvPr/>
        </p:nvSpPr>
        <p:spPr>
          <a:xfrm>
            <a:off x="6660231" y="4894259"/>
            <a:ext cx="1025671" cy="8139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57FCF3D-4793-41FE-B2D9-3C03496EF3FC}" type="datetime1">
              <a:rPr lang="de-DE" sz="1000" smtClean="0">
                <a:solidFill>
                  <a:schemeClr val="bg1"/>
                </a:solidFill>
              </a:rPr>
              <a:pPr algn="ctr"/>
              <a:t>11.04.2025</a:t>
            </a:fld>
            <a:endParaRPr lang="de-DE" sz="1000" dirty="0">
              <a:solidFill>
                <a:schemeClr val="bg1"/>
              </a:solidFill>
            </a:endParaRPr>
          </a:p>
        </p:txBody>
      </p:sp>
      <p:sp>
        <p:nvSpPr>
          <p:cNvPr id="11" name="Fußzeilenplatzhalter 10"/>
          <p:cNvSpPr txBox="1">
            <a:spLocks/>
          </p:cNvSpPr>
          <p:nvPr/>
        </p:nvSpPr>
        <p:spPr>
          <a:xfrm>
            <a:off x="179512" y="4894259"/>
            <a:ext cx="4320000" cy="14400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000" dirty="0" smtClean="0">
                <a:solidFill>
                  <a:schemeClr val="bg1"/>
                </a:solidFill>
              </a:rPr>
              <a:t>ADFC-Aktivitäten im Radtourismus</a:t>
            </a:r>
            <a:endParaRPr lang="de-DE" sz="1000" dirty="0">
              <a:solidFill>
                <a:schemeClr val="bg1"/>
              </a:solidFill>
            </a:endParaRPr>
          </a:p>
        </p:txBody>
      </p:sp>
      <p:sp>
        <p:nvSpPr>
          <p:cNvPr id="12" name="Foliennummernplatzhalter 11"/>
          <p:cNvSpPr txBox="1">
            <a:spLocks/>
          </p:cNvSpPr>
          <p:nvPr/>
        </p:nvSpPr>
        <p:spPr>
          <a:xfrm>
            <a:off x="4610100" y="4894259"/>
            <a:ext cx="1011541" cy="14400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91B67ED-B1F9-47A8-A915-8AA62DD0FD5C}" type="slidenum">
              <a:rPr lang="de-DE" sz="1000" smtClean="0">
                <a:solidFill>
                  <a:schemeClr val="bg1"/>
                </a:solidFill>
              </a:rPr>
              <a:pPr algn="ctr"/>
              <a:t>12</a:t>
            </a:fld>
            <a:endParaRPr lang="de-DE" sz="1000">
              <a:solidFill>
                <a:schemeClr val="bg1"/>
              </a:solidFill>
            </a:endParaRPr>
          </a:p>
        </p:txBody>
      </p:sp>
    </p:spTree>
    <p:extLst>
      <p:ext uri="{BB962C8B-B14F-4D97-AF65-F5344CB8AC3E}">
        <p14:creationId xmlns:p14="http://schemas.microsoft.com/office/powerpoint/2010/main" val="1780894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3635683" y="1245903"/>
            <a:ext cx="5021677" cy="2899377"/>
          </a:xfrm>
          <a:prstGeom prst="rect">
            <a:avLst/>
          </a:prstGeom>
          <a:ln>
            <a:noFill/>
          </a:ln>
          <a:effectLst>
            <a:outerShdw blurRad="292100" dist="139700" dir="2700000" algn="tl" rotWithShape="0">
              <a:srgbClr val="333333">
                <a:alpha val="65000"/>
              </a:srgbClr>
            </a:outerShdw>
          </a:effectLst>
        </p:spPr>
      </p:pic>
      <p:sp>
        <p:nvSpPr>
          <p:cNvPr id="2" name="Titel 1"/>
          <p:cNvSpPr>
            <a:spLocks noGrp="1"/>
          </p:cNvSpPr>
          <p:nvPr>
            <p:ph type="title"/>
          </p:nvPr>
        </p:nvSpPr>
        <p:spPr/>
        <p:txBody>
          <a:bodyPr/>
          <a:lstStyle/>
          <a:p>
            <a:r>
              <a:rPr lang="de-DE" dirty="0"/>
              <a:t>Kommunikation hochwertiger radtouristischer Angebote</a:t>
            </a:r>
          </a:p>
        </p:txBody>
      </p:sp>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890" y="1198086"/>
            <a:ext cx="1993057" cy="2658480"/>
          </a:xfrm>
          <a:prstGeom prst="rect">
            <a:avLst/>
          </a:prstGeom>
          <a:ln>
            <a:noFill/>
          </a:ln>
          <a:effectLst>
            <a:outerShdw blurRad="292100" dist="139700" dir="2700000" algn="tl" rotWithShape="0">
              <a:srgbClr val="333333">
                <a:alpha val="65000"/>
              </a:srgbClr>
            </a:outerShdw>
          </a:effectLst>
        </p:spPr>
      </p:pic>
      <p:pic>
        <p:nvPicPr>
          <p:cNvPr id="7" name="Grafik 6"/>
          <p:cNvPicPr>
            <a:picLocks noChangeAspect="1"/>
          </p:cNvPicPr>
          <p:nvPr/>
        </p:nvPicPr>
        <p:blipFill>
          <a:blip r:embed="rId5"/>
          <a:stretch>
            <a:fillRect/>
          </a:stretch>
        </p:blipFill>
        <p:spPr>
          <a:xfrm>
            <a:off x="5472030" y="3199470"/>
            <a:ext cx="3406968" cy="1432855"/>
          </a:xfrm>
          <a:prstGeom prst="rect">
            <a:avLst/>
          </a:prstGeom>
          <a:ln>
            <a:noFill/>
          </a:ln>
          <a:effectLst>
            <a:outerShdw blurRad="292100" dist="139700" dir="2700000" algn="tl" rotWithShape="0">
              <a:srgbClr val="333333">
                <a:alpha val="65000"/>
              </a:srgbClr>
            </a:outerShdw>
          </a:effectLst>
        </p:spPr>
      </p:pic>
      <p:pic>
        <p:nvPicPr>
          <p:cNvPr id="10" name="Grafik 9"/>
          <p:cNvPicPr>
            <a:picLocks noChangeAspect="1"/>
          </p:cNvPicPr>
          <p:nvPr/>
        </p:nvPicPr>
        <p:blipFill>
          <a:blip r:embed="rId6"/>
          <a:stretch>
            <a:fillRect/>
          </a:stretch>
        </p:blipFill>
        <p:spPr>
          <a:xfrm>
            <a:off x="1585426" y="2045341"/>
            <a:ext cx="1904190" cy="2586984"/>
          </a:xfrm>
          <a:prstGeom prst="rect">
            <a:avLst/>
          </a:prstGeom>
          <a:ln>
            <a:noFill/>
          </a:ln>
          <a:effectLst>
            <a:outerShdw blurRad="292100" dist="139700" dir="2700000" algn="tl" rotWithShape="0">
              <a:srgbClr val="333333">
                <a:alpha val="65000"/>
              </a:srgbClr>
            </a:outerShdw>
          </a:effectLst>
        </p:spPr>
      </p:pic>
      <p:sp>
        <p:nvSpPr>
          <p:cNvPr id="8" name="Rechteck 7"/>
          <p:cNvSpPr/>
          <p:nvPr/>
        </p:nvSpPr>
        <p:spPr>
          <a:xfrm>
            <a:off x="3635683" y="3772109"/>
            <a:ext cx="2477734" cy="373171"/>
          </a:xfrm>
          <a:prstGeom prst="rect">
            <a:avLst/>
          </a:prstGeom>
          <a:solidFill>
            <a:schemeClr val="accent1"/>
          </a:solidFill>
        </p:spPr>
        <p:txBody>
          <a:bodyPr wrap="square" lIns="81000" tIns="81000" rIns="81000" bIns="81000" rtlCol="0">
            <a:noAutofit/>
          </a:bodyPr>
          <a:lstStyle/>
          <a:p>
            <a:pPr algn="ctr" defTabSz="914378"/>
            <a:r>
              <a:rPr lang="de-DE" sz="1200" kern="0" dirty="0">
                <a:solidFill>
                  <a:srgbClr val="FFFFFF"/>
                </a:solidFill>
                <a:latin typeface="Branding Semilight"/>
              </a:rPr>
              <a:t>www.adfc-radtourismus.de</a:t>
            </a:r>
          </a:p>
        </p:txBody>
      </p:sp>
      <p:sp>
        <p:nvSpPr>
          <p:cNvPr id="9" name="Rechteck 8"/>
          <p:cNvSpPr/>
          <p:nvPr/>
        </p:nvSpPr>
        <p:spPr>
          <a:xfrm>
            <a:off x="307091" y="2918298"/>
            <a:ext cx="2688657" cy="521588"/>
          </a:xfrm>
          <a:prstGeom prst="rect">
            <a:avLst/>
          </a:prstGeom>
          <a:solidFill>
            <a:schemeClr val="accent1"/>
          </a:solidFill>
        </p:spPr>
        <p:txBody>
          <a:bodyPr wrap="square" lIns="81000" tIns="81000" rIns="81000" bIns="81000" rtlCol="0">
            <a:noAutofit/>
          </a:bodyPr>
          <a:lstStyle/>
          <a:p>
            <a:pPr algn="ctr" defTabSz="914378"/>
            <a:r>
              <a:rPr lang="de-DE" sz="1200" kern="0" dirty="0">
                <a:solidFill>
                  <a:srgbClr val="FFFFFF"/>
                </a:solidFill>
                <a:latin typeface="Branding Semilight"/>
              </a:rPr>
              <a:t>Broschüre, E-Paper &amp; Online Angebot „Deutschland per Rad entdecken“</a:t>
            </a:r>
          </a:p>
        </p:txBody>
      </p:sp>
    </p:spTree>
    <p:extLst>
      <p:ext uri="{BB962C8B-B14F-4D97-AF65-F5344CB8AC3E}">
        <p14:creationId xmlns:p14="http://schemas.microsoft.com/office/powerpoint/2010/main" val="80011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lstStyle/>
          <a:p>
            <a:r>
              <a:rPr lang="de-DE" dirty="0"/>
              <a:t>Bett+Bike</a:t>
            </a:r>
            <a:r>
              <a:rPr lang="de-DE" sz="2400" dirty="0"/>
              <a:t> </a:t>
            </a:r>
            <a:r>
              <a:rPr lang="de-DE" dirty="0"/>
              <a:t>Gastbetriebe</a:t>
            </a:r>
          </a:p>
        </p:txBody>
      </p:sp>
      <p:sp>
        <p:nvSpPr>
          <p:cNvPr id="5" name="Inhaltsplatzhalter 4"/>
          <p:cNvSpPr>
            <a:spLocks noGrp="1"/>
          </p:cNvSpPr>
          <p:nvPr>
            <p:ph idx="1"/>
          </p:nvPr>
        </p:nvSpPr>
        <p:spPr>
          <a:xfrm>
            <a:off x="755651" y="830902"/>
            <a:ext cx="7632699" cy="869311"/>
          </a:xfrm>
        </p:spPr>
        <p:txBody>
          <a:bodyPr/>
          <a:lstStyle/>
          <a:p>
            <a:pPr algn="ctr"/>
            <a:r>
              <a:rPr lang="de-DE" sz="1600" dirty="0">
                <a:solidFill>
                  <a:schemeClr val="accent1"/>
                </a:solidFill>
              </a:rPr>
              <a:t>5.900 Gastbetriebe </a:t>
            </a:r>
          </a:p>
          <a:p>
            <a:pPr algn="ctr"/>
            <a:r>
              <a:rPr lang="de-DE" sz="1600" dirty="0"/>
              <a:t>in Deutschland, auch in Belgien, Dänemark, </a:t>
            </a:r>
            <a:r>
              <a:rPr lang="de-DE" sz="1600" dirty="0" smtClean="0"/>
              <a:t>Luxemburg</a:t>
            </a:r>
            <a:r>
              <a:rPr lang="de-DE" sz="1600" dirty="0"/>
              <a:t>, </a:t>
            </a:r>
            <a:r>
              <a:rPr lang="de-DE" sz="1600" dirty="0" smtClean="0"/>
              <a:t>Österreich, Schweiz und Italien (Südtirol)</a:t>
            </a:r>
            <a:endParaRPr lang="de-DE" sz="1600" dirty="0"/>
          </a:p>
          <a:p>
            <a:pPr algn="ctr"/>
            <a:r>
              <a:rPr lang="de-DE" sz="1600" dirty="0"/>
              <a:t> </a:t>
            </a:r>
          </a:p>
        </p:txBody>
      </p:sp>
      <p:sp>
        <p:nvSpPr>
          <p:cNvPr id="6" name="Textfeld 5"/>
          <p:cNvSpPr txBox="1"/>
          <p:nvPr/>
        </p:nvSpPr>
        <p:spPr>
          <a:xfrm>
            <a:off x="755650" y="4438851"/>
            <a:ext cx="1745079" cy="276999"/>
          </a:xfrm>
          <a:prstGeom prst="rect">
            <a:avLst/>
          </a:prstGeom>
          <a:noFill/>
        </p:spPr>
        <p:txBody>
          <a:bodyPr wrap="square" rtlCol="0">
            <a:spAutoFit/>
          </a:bodyPr>
          <a:lstStyle/>
          <a:p>
            <a:pPr algn="l"/>
            <a:r>
              <a:rPr lang="de-DE" sz="1200" dirty="0">
                <a:solidFill>
                  <a:srgbClr val="004B7C"/>
                </a:solidFill>
              </a:rPr>
              <a:t>www.bettundbike.de</a:t>
            </a:r>
          </a:p>
        </p:txBody>
      </p:sp>
      <p:pic>
        <p:nvPicPr>
          <p:cNvPr id="3" name="Grafik 2"/>
          <p:cNvPicPr>
            <a:picLocks noChangeAspect="1"/>
          </p:cNvPicPr>
          <p:nvPr/>
        </p:nvPicPr>
        <p:blipFill>
          <a:blip r:embed="rId3"/>
          <a:stretch>
            <a:fillRect/>
          </a:stretch>
        </p:blipFill>
        <p:spPr>
          <a:xfrm>
            <a:off x="786795" y="1815215"/>
            <a:ext cx="3650657" cy="2570926"/>
          </a:xfrm>
          <a:prstGeom prst="rect">
            <a:avLst/>
          </a:prstGeom>
          <a:ln>
            <a:solidFill>
              <a:schemeClr val="bg2">
                <a:lumMod val="75000"/>
              </a:schemeClr>
            </a:solidFill>
          </a:ln>
        </p:spPr>
      </p:pic>
      <p:sp>
        <p:nvSpPr>
          <p:cNvPr id="8" name="Textfeld 7"/>
          <p:cNvSpPr txBox="1"/>
          <p:nvPr/>
        </p:nvSpPr>
        <p:spPr>
          <a:xfrm>
            <a:off x="3781891" y="2239998"/>
            <a:ext cx="1508489" cy="300082"/>
          </a:xfrm>
          <a:prstGeom prst="rect">
            <a:avLst/>
          </a:prstGeom>
          <a:solidFill>
            <a:schemeClr val="bg1"/>
          </a:solidFill>
          <a:ln>
            <a:solidFill>
              <a:srgbClr val="FF9900"/>
            </a:solidFill>
          </a:ln>
        </p:spPr>
        <p:txBody>
          <a:bodyPr wrap="square" rtlCol="0">
            <a:spAutoFit/>
          </a:bodyPr>
          <a:lstStyle/>
          <a:p>
            <a:r>
              <a:rPr lang="de-DE" sz="1350" dirty="0">
                <a:solidFill>
                  <a:schemeClr val="accent1"/>
                </a:solidFill>
              </a:rPr>
              <a:t>Website (de/en)</a:t>
            </a:r>
          </a:p>
        </p:txBody>
      </p:sp>
      <p:pic>
        <p:nvPicPr>
          <p:cNvPr id="4" name="Grafik 3"/>
          <p:cNvPicPr>
            <a:picLocks noChangeAspect="1"/>
          </p:cNvPicPr>
          <p:nvPr/>
        </p:nvPicPr>
        <p:blipFill>
          <a:blip r:embed="rId4"/>
          <a:stretch>
            <a:fillRect/>
          </a:stretch>
        </p:blipFill>
        <p:spPr>
          <a:xfrm>
            <a:off x="5911731" y="2000543"/>
            <a:ext cx="2476619" cy="1776478"/>
          </a:xfrm>
          <a:prstGeom prst="rect">
            <a:avLst/>
          </a:prstGeom>
          <a:ln>
            <a:solidFill>
              <a:schemeClr val="bg2">
                <a:lumMod val="75000"/>
              </a:schemeClr>
            </a:solidFill>
          </a:ln>
        </p:spPr>
      </p:pic>
      <p:sp>
        <p:nvSpPr>
          <p:cNvPr id="14" name="Textfeld 13"/>
          <p:cNvSpPr txBox="1"/>
          <p:nvPr/>
        </p:nvSpPr>
        <p:spPr>
          <a:xfrm>
            <a:off x="4652339" y="2834928"/>
            <a:ext cx="1508489" cy="507831"/>
          </a:xfrm>
          <a:prstGeom prst="rect">
            <a:avLst/>
          </a:prstGeom>
          <a:solidFill>
            <a:schemeClr val="bg1"/>
          </a:solidFill>
          <a:ln>
            <a:solidFill>
              <a:srgbClr val="FF9900"/>
            </a:solidFill>
          </a:ln>
        </p:spPr>
        <p:txBody>
          <a:bodyPr wrap="square" rtlCol="0">
            <a:spAutoFit/>
          </a:bodyPr>
          <a:lstStyle/>
          <a:p>
            <a:r>
              <a:rPr lang="de-DE" sz="1350" dirty="0">
                <a:solidFill>
                  <a:schemeClr val="accent1"/>
                </a:solidFill>
              </a:rPr>
              <a:t>Tipps zum Abseitsradeln</a:t>
            </a:r>
          </a:p>
        </p:txBody>
      </p:sp>
      <p:pic>
        <p:nvPicPr>
          <p:cNvPr id="11" name="Grafik 10"/>
          <p:cNvPicPr>
            <a:picLocks noChangeAspect="1"/>
          </p:cNvPicPr>
          <p:nvPr/>
        </p:nvPicPr>
        <p:blipFill rotWithShape="1">
          <a:blip r:embed="rId5"/>
          <a:srcRect l="3181" t="7013" r="2858" b="14827"/>
          <a:stretch/>
        </p:blipFill>
        <p:spPr>
          <a:xfrm>
            <a:off x="4201757" y="3940597"/>
            <a:ext cx="3682448" cy="775253"/>
          </a:xfrm>
          <a:prstGeom prst="rect">
            <a:avLst/>
          </a:prstGeom>
        </p:spPr>
      </p:pic>
      <p:pic>
        <p:nvPicPr>
          <p:cNvPr id="12" name="Grafi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7271" y="495223"/>
            <a:ext cx="1491080" cy="466041"/>
          </a:xfrm>
          <a:prstGeom prst="rect">
            <a:avLst/>
          </a:prstGeom>
          <a:ln>
            <a:solidFill>
              <a:schemeClr val="bg1"/>
            </a:solidFill>
          </a:ln>
        </p:spPr>
      </p:pic>
      <p:sp>
        <p:nvSpPr>
          <p:cNvPr id="7" name="Datumsplatzhalter 6"/>
          <p:cNvSpPr>
            <a:spLocks noGrp="1"/>
          </p:cNvSpPr>
          <p:nvPr>
            <p:ph type="dt" sz="half" idx="10"/>
          </p:nvPr>
        </p:nvSpPr>
        <p:spPr/>
        <p:txBody>
          <a:bodyPr/>
          <a:lstStyle/>
          <a:p>
            <a:fld id="{7BF06099-0CB1-4162-9A87-32A953A5E51A}" type="datetime1">
              <a:rPr lang="de-DE" smtClean="0"/>
              <a:t>11.04.2025</a:t>
            </a:fld>
            <a:endParaRPr lang="de-DE"/>
          </a:p>
        </p:txBody>
      </p:sp>
      <p:sp>
        <p:nvSpPr>
          <p:cNvPr id="9" name="Fußzeilenplatzhalter 8"/>
          <p:cNvSpPr>
            <a:spLocks noGrp="1"/>
          </p:cNvSpPr>
          <p:nvPr>
            <p:ph type="ftr" sz="quarter" idx="11"/>
          </p:nvPr>
        </p:nvSpPr>
        <p:spPr/>
        <p:txBody>
          <a:bodyPr/>
          <a:lstStyle/>
          <a:p>
            <a:r>
              <a:rPr lang="de-DE"/>
              <a:t>ADFC-Aktivitäten im Radtourismus</a:t>
            </a:r>
          </a:p>
        </p:txBody>
      </p:sp>
      <p:sp>
        <p:nvSpPr>
          <p:cNvPr id="10" name="Foliennummernplatzhalter 9"/>
          <p:cNvSpPr>
            <a:spLocks noGrp="1"/>
          </p:cNvSpPr>
          <p:nvPr>
            <p:ph type="sldNum" sz="quarter" idx="12"/>
          </p:nvPr>
        </p:nvSpPr>
        <p:spPr/>
        <p:txBody>
          <a:bodyPr/>
          <a:lstStyle/>
          <a:p>
            <a:fld id="{991B67ED-B1F9-47A8-A915-8AA62DD0FD5C}" type="slidenum">
              <a:rPr lang="de-DE" smtClean="0"/>
              <a:t>14</a:t>
            </a:fld>
            <a:endParaRPr lang="de-DE"/>
          </a:p>
        </p:txBody>
      </p:sp>
    </p:spTree>
    <p:extLst>
      <p:ext uri="{BB962C8B-B14F-4D97-AF65-F5344CB8AC3E}">
        <p14:creationId xmlns:p14="http://schemas.microsoft.com/office/powerpoint/2010/main" val="20096146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CF97464B-FF39-41F8-86D2-26E42AFFF2E2}" type="datetime1">
              <a:rPr lang="de-DE" smtClean="0"/>
              <a:t>11.04.2025</a:t>
            </a:fld>
            <a:endParaRPr lang="de-DE"/>
          </a:p>
        </p:txBody>
      </p:sp>
      <p:sp>
        <p:nvSpPr>
          <p:cNvPr id="5" name="Fußzeilenplatzhalter 4"/>
          <p:cNvSpPr>
            <a:spLocks noGrp="1"/>
          </p:cNvSpPr>
          <p:nvPr>
            <p:ph type="ftr" sz="quarter" idx="11"/>
          </p:nvPr>
        </p:nvSpPr>
        <p:spPr/>
        <p:txBody>
          <a:bodyPr/>
          <a:lstStyle/>
          <a:p>
            <a:r>
              <a:rPr lang="de-DE" smtClean="0"/>
              <a:t>ADFC-Aktivitäten im Radtourismus</a:t>
            </a:r>
            <a:endParaRPr lang="de-DE"/>
          </a:p>
        </p:txBody>
      </p:sp>
      <p:sp>
        <p:nvSpPr>
          <p:cNvPr id="6" name="Foliennummernplatzhalter 5"/>
          <p:cNvSpPr>
            <a:spLocks noGrp="1"/>
          </p:cNvSpPr>
          <p:nvPr>
            <p:ph type="sldNum" sz="quarter" idx="12"/>
          </p:nvPr>
        </p:nvSpPr>
        <p:spPr/>
        <p:txBody>
          <a:bodyPr/>
          <a:lstStyle/>
          <a:p>
            <a:fld id="{991B67ED-B1F9-47A8-A915-8AA62DD0FD5C}" type="slidenum">
              <a:rPr lang="de-DE" smtClean="0"/>
              <a:t>15</a:t>
            </a:fld>
            <a:endParaRPr lang="de-DE"/>
          </a:p>
        </p:txBody>
      </p:sp>
      <p:sp>
        <p:nvSpPr>
          <p:cNvPr id="7" name="Titel 1"/>
          <p:cNvSpPr>
            <a:spLocks noGrp="1"/>
          </p:cNvSpPr>
          <p:nvPr>
            <p:ph type="title"/>
          </p:nvPr>
        </p:nvSpPr>
        <p:spPr>
          <a:xfrm>
            <a:off x="708803" y="234412"/>
            <a:ext cx="7495572" cy="547688"/>
          </a:xfrm>
        </p:spPr>
        <p:txBody>
          <a:bodyPr/>
          <a:lstStyle/>
          <a:p>
            <a:r>
              <a:rPr lang="de-DE" sz="2400" dirty="0"/>
              <a:t>ADFC-Qualitätsradrouten und ADFC-</a:t>
            </a:r>
            <a:r>
              <a:rPr lang="de-DE" sz="2400" dirty="0" err="1"/>
              <a:t>RadReiseRegionen</a:t>
            </a:r>
            <a:endParaRPr lang="de-DE" sz="2400" dirty="0"/>
          </a:p>
        </p:txBody>
      </p:sp>
      <p:sp>
        <p:nvSpPr>
          <p:cNvPr id="8" name="Inhaltsplatzhalter 5"/>
          <p:cNvSpPr>
            <a:spLocks noGrp="1"/>
          </p:cNvSpPr>
          <p:nvPr>
            <p:ph idx="1"/>
          </p:nvPr>
        </p:nvSpPr>
        <p:spPr>
          <a:xfrm>
            <a:off x="683262" y="1031381"/>
            <a:ext cx="5823183" cy="1570245"/>
          </a:xfrm>
        </p:spPr>
        <p:txBody>
          <a:bodyPr/>
          <a:lstStyle/>
          <a:p>
            <a:pPr marL="214313" indent="-214313">
              <a:buClr>
                <a:srgbClr val="EF7F01"/>
              </a:buClr>
              <a:buFont typeface="Arial" panose="020B0604020202020204" pitchFamily="34" charset="0"/>
              <a:buChar char="•"/>
            </a:pPr>
            <a:r>
              <a:rPr lang="de-DE" dirty="0">
                <a:latin typeface="+mj-lt"/>
              </a:rPr>
              <a:t>ADFC-Qualitätsradrouten: Klassifizierungssystem für Radfernwege mit Sternebewertungen</a:t>
            </a:r>
          </a:p>
          <a:p>
            <a:pPr marL="214313" indent="-214313">
              <a:buClr>
                <a:srgbClr val="EF7F01"/>
              </a:buClr>
              <a:buFont typeface="Arial" panose="020B0604020202020204" pitchFamily="34" charset="0"/>
              <a:buChar char="•"/>
            </a:pPr>
            <a:r>
              <a:rPr lang="de-DE" dirty="0">
                <a:latin typeface="+mj-lt"/>
              </a:rPr>
              <a:t>ADFC-RadReiseRegionen: Zertifikat für radtouristische Regionen</a:t>
            </a:r>
          </a:p>
        </p:txBody>
      </p:sp>
      <p:sp>
        <p:nvSpPr>
          <p:cNvPr id="9" name="Textfeld 8">
            <a:extLst>
              <a:ext uri="{FF2B5EF4-FFF2-40B4-BE49-F238E27FC236}">
                <a16:creationId xmlns:a16="http://schemas.microsoft.com/office/drawing/2014/main" id="{084FCA6B-A77E-AAE3-D9E0-E7E44CE37007}"/>
              </a:ext>
            </a:extLst>
          </p:cNvPr>
          <p:cNvSpPr txBox="1"/>
          <p:nvPr/>
        </p:nvSpPr>
        <p:spPr>
          <a:xfrm>
            <a:off x="6610976" y="782100"/>
            <a:ext cx="2304000" cy="1120500"/>
          </a:xfrm>
          <a:prstGeom prst="rect">
            <a:avLst/>
          </a:prstGeom>
          <a:solidFill>
            <a:schemeClr val="bg2"/>
          </a:solidFill>
        </p:spPr>
        <p:txBody>
          <a:bodyPr wrap="square" lIns="81000" tIns="81000" rIns="81000" bIns="81000" rtlCol="0">
            <a:noAutofit/>
          </a:bodyPr>
          <a:lstStyle/>
          <a:p>
            <a:pPr defTabSz="914378"/>
            <a:r>
              <a:rPr lang="de-DE" sz="1200" b="1" kern="0" dirty="0">
                <a:solidFill>
                  <a:srgbClr val="000000"/>
                </a:solidFill>
                <a:latin typeface="Branding Semilight"/>
              </a:rPr>
              <a:t>Angebotsbewertung (Routen und begleitende Services)</a:t>
            </a:r>
          </a:p>
          <a:p>
            <a:pPr defTabSz="914378"/>
            <a:r>
              <a:rPr lang="de-DE" sz="1200" kern="0" dirty="0">
                <a:solidFill>
                  <a:srgbClr val="000000"/>
                </a:solidFill>
                <a:latin typeface="Branding Semilight"/>
              </a:rPr>
              <a:t>Vor Ort-Bewertung aus Sicht der Radreisenden.</a:t>
            </a:r>
          </a:p>
          <a:p>
            <a:pPr defTabSz="914378"/>
            <a:endParaRPr lang="de-DE" sz="1200" b="1" kern="0" dirty="0">
              <a:solidFill>
                <a:srgbClr val="000000"/>
              </a:solidFill>
              <a:latin typeface="Branding Semilight"/>
            </a:endParaRPr>
          </a:p>
        </p:txBody>
      </p:sp>
      <p:sp>
        <p:nvSpPr>
          <p:cNvPr id="10" name="Textfeld 9">
            <a:extLst>
              <a:ext uri="{FF2B5EF4-FFF2-40B4-BE49-F238E27FC236}">
                <a16:creationId xmlns:a16="http://schemas.microsoft.com/office/drawing/2014/main" id="{356092D1-93E5-1677-B46B-B036F12897F0}"/>
              </a:ext>
            </a:extLst>
          </p:cNvPr>
          <p:cNvSpPr txBox="1"/>
          <p:nvPr/>
        </p:nvSpPr>
        <p:spPr>
          <a:xfrm>
            <a:off x="6610976" y="2164348"/>
            <a:ext cx="2304000" cy="1120500"/>
          </a:xfrm>
          <a:prstGeom prst="rect">
            <a:avLst/>
          </a:prstGeom>
          <a:solidFill>
            <a:schemeClr val="accent1"/>
          </a:solidFill>
        </p:spPr>
        <p:txBody>
          <a:bodyPr wrap="square" lIns="81000" tIns="81000" rIns="81000" bIns="81000" rtlCol="0">
            <a:noAutofit/>
          </a:bodyPr>
          <a:lstStyle/>
          <a:p>
            <a:pPr defTabSz="914378"/>
            <a:r>
              <a:rPr lang="de-DE" sz="1200" b="1" kern="0" dirty="0">
                <a:solidFill>
                  <a:srgbClr val="FFFFFF"/>
                </a:solidFill>
                <a:latin typeface="Branding Semilight"/>
              </a:rPr>
              <a:t>Auszeichnung</a:t>
            </a:r>
          </a:p>
          <a:p>
            <a:pPr defTabSz="914378"/>
            <a:r>
              <a:rPr lang="de-DE" sz="1200" kern="0" dirty="0">
                <a:solidFill>
                  <a:srgbClr val="FFFFFF"/>
                </a:solidFill>
                <a:latin typeface="Branding Semilight"/>
              </a:rPr>
              <a:t>Bei Erfüllen der Standards, Auszeichnung und Erhalt eines werbewirksamen Siegels.</a:t>
            </a:r>
          </a:p>
          <a:p>
            <a:pPr algn="ctr" defTabSz="914378"/>
            <a:endParaRPr lang="de-DE" sz="1200" b="1" kern="0" dirty="0">
              <a:solidFill>
                <a:srgbClr val="FFFFFF"/>
              </a:solidFill>
              <a:latin typeface="Arial Narrow"/>
            </a:endParaRPr>
          </a:p>
        </p:txBody>
      </p:sp>
      <p:sp>
        <p:nvSpPr>
          <p:cNvPr id="11" name="Textfeld 10">
            <a:extLst>
              <a:ext uri="{FF2B5EF4-FFF2-40B4-BE49-F238E27FC236}">
                <a16:creationId xmlns:a16="http://schemas.microsoft.com/office/drawing/2014/main" id="{780C93EC-F1EA-3BFD-AF8F-A517C0C0962B}"/>
              </a:ext>
            </a:extLst>
          </p:cNvPr>
          <p:cNvSpPr txBox="1"/>
          <p:nvPr/>
        </p:nvSpPr>
        <p:spPr>
          <a:xfrm>
            <a:off x="6610976" y="3546596"/>
            <a:ext cx="2304000" cy="1120500"/>
          </a:xfrm>
          <a:prstGeom prst="rect">
            <a:avLst/>
          </a:prstGeom>
          <a:solidFill>
            <a:schemeClr val="tx2"/>
          </a:solidFill>
        </p:spPr>
        <p:txBody>
          <a:bodyPr wrap="square" lIns="81000" tIns="81000" rIns="81000" bIns="81000" rtlCol="0">
            <a:noAutofit/>
          </a:bodyPr>
          <a:lstStyle/>
          <a:p>
            <a:pPr defTabSz="914378"/>
            <a:r>
              <a:rPr lang="de-DE" sz="1200" b="1" kern="0" dirty="0">
                <a:solidFill>
                  <a:srgbClr val="FFFFFF"/>
                </a:solidFill>
                <a:latin typeface="Branding Semilight"/>
              </a:rPr>
              <a:t>Qualitätsmanagement</a:t>
            </a:r>
          </a:p>
          <a:p>
            <a:pPr defTabSz="914378"/>
            <a:r>
              <a:rPr lang="de-DE" sz="1200" kern="0" dirty="0">
                <a:solidFill>
                  <a:srgbClr val="FFFFFF"/>
                </a:solidFill>
                <a:latin typeface="Branding Semilight"/>
              </a:rPr>
              <a:t>Erhobener Daten dienen als Basis für das laufende Qualitätsmanagement.</a:t>
            </a:r>
          </a:p>
        </p:txBody>
      </p:sp>
      <p:cxnSp>
        <p:nvCxnSpPr>
          <p:cNvPr id="12" name="Gerade Verbindung 34">
            <a:extLst>
              <a:ext uri="{FF2B5EF4-FFF2-40B4-BE49-F238E27FC236}">
                <a16:creationId xmlns:a16="http://schemas.microsoft.com/office/drawing/2014/main" id="{AEDF5F1D-8162-4ACB-04B4-7A6F8E4C9873}"/>
              </a:ext>
            </a:extLst>
          </p:cNvPr>
          <p:cNvCxnSpPr>
            <a:cxnSpLocks/>
          </p:cNvCxnSpPr>
          <p:nvPr/>
        </p:nvCxnSpPr>
        <p:spPr bwMode="gray">
          <a:xfrm>
            <a:off x="7762976" y="1924751"/>
            <a:ext cx="0" cy="210134"/>
          </a:xfrm>
          <a:prstGeom prst="line">
            <a:avLst/>
          </a:prstGeom>
          <a:ln w="12700" cap="rnd" cmpd="sng">
            <a:solidFill>
              <a:schemeClr val="accent1"/>
            </a:solidFill>
            <a:prstDash val="sysDot"/>
            <a:tailEnd type="triangle" w="med" len="sm"/>
          </a:ln>
        </p:spPr>
        <p:style>
          <a:lnRef idx="1">
            <a:schemeClr val="accent1"/>
          </a:lnRef>
          <a:fillRef idx="0">
            <a:schemeClr val="accent1"/>
          </a:fillRef>
          <a:effectRef idx="0">
            <a:schemeClr val="accent1"/>
          </a:effectRef>
          <a:fontRef idx="minor">
            <a:schemeClr val="tx1"/>
          </a:fontRef>
        </p:style>
      </p:cxnSp>
      <p:pic>
        <p:nvPicPr>
          <p:cNvPr id="13" name="Grafik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8193" y="2601626"/>
            <a:ext cx="654293" cy="873271"/>
          </a:xfrm>
          <a:prstGeom prst="rect">
            <a:avLst/>
          </a:prstGeom>
        </p:spPr>
      </p:pic>
      <p:pic>
        <p:nvPicPr>
          <p:cNvPr id="14" name="Picture 3" descr="V:\Logos - AKi\Logos von ADFC-Aktionen, Projekten\RadReiseRegion\RadReiseRegion_Dateiformate\RadReiseRegion_hoch_72dpi_RG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193" y="3619712"/>
            <a:ext cx="654293" cy="756666"/>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p:cNvSpPr txBox="1"/>
          <p:nvPr/>
        </p:nvSpPr>
        <p:spPr>
          <a:xfrm>
            <a:off x="708803" y="4494462"/>
            <a:ext cx="3312534" cy="207749"/>
          </a:xfrm>
          <a:prstGeom prst="rect">
            <a:avLst/>
          </a:prstGeom>
          <a:noFill/>
        </p:spPr>
        <p:txBody>
          <a:bodyPr wrap="square" rtlCol="0">
            <a:spAutoFit/>
          </a:bodyPr>
          <a:lstStyle/>
          <a:p>
            <a:pPr algn="l"/>
            <a:r>
              <a:rPr lang="de-DE" sz="750" dirty="0"/>
              <a:t>© Dirk Michael </a:t>
            </a:r>
            <a:r>
              <a:rPr lang="de-DE" sz="750" dirty="0" err="1"/>
              <a:t>Deckbar</a:t>
            </a:r>
            <a:r>
              <a:rPr lang="de-DE" sz="750" dirty="0"/>
              <a:t>, Sebastian Schaffner</a:t>
            </a: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17328">
            <a:off x="820369" y="2904921"/>
            <a:ext cx="1859111" cy="1240027"/>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7" name="Textfeld 16"/>
          <p:cNvSpPr txBox="1"/>
          <p:nvPr/>
        </p:nvSpPr>
        <p:spPr>
          <a:xfrm>
            <a:off x="3971126" y="4136633"/>
            <a:ext cx="2014064" cy="207749"/>
          </a:xfrm>
          <a:prstGeom prst="rect">
            <a:avLst/>
          </a:prstGeom>
          <a:noFill/>
        </p:spPr>
        <p:txBody>
          <a:bodyPr wrap="square" rtlCol="0">
            <a:spAutoFit/>
          </a:bodyPr>
          <a:lstStyle/>
          <a:p>
            <a:pPr algn="l"/>
            <a:r>
              <a:rPr lang="de-DE" sz="750" dirty="0">
                <a:solidFill>
                  <a:srgbClr val="004B7C"/>
                </a:solidFill>
              </a:rPr>
              <a:t>Auszeichnung des Fulda-Radweg R1</a:t>
            </a:r>
          </a:p>
        </p:txBody>
      </p:sp>
      <p:cxnSp>
        <p:nvCxnSpPr>
          <p:cNvPr id="18" name="Gerade Verbindung 34">
            <a:extLst>
              <a:ext uri="{FF2B5EF4-FFF2-40B4-BE49-F238E27FC236}">
                <a16:creationId xmlns:a16="http://schemas.microsoft.com/office/drawing/2014/main" id="{AEDF5F1D-8162-4ACB-04B4-7A6F8E4C9873}"/>
              </a:ext>
            </a:extLst>
          </p:cNvPr>
          <p:cNvCxnSpPr>
            <a:cxnSpLocks/>
          </p:cNvCxnSpPr>
          <p:nvPr/>
        </p:nvCxnSpPr>
        <p:spPr bwMode="gray">
          <a:xfrm>
            <a:off x="7762976" y="3284848"/>
            <a:ext cx="0" cy="210134"/>
          </a:xfrm>
          <a:prstGeom prst="line">
            <a:avLst/>
          </a:prstGeom>
          <a:ln w="12700" cap="rnd" cmpd="sng">
            <a:solidFill>
              <a:schemeClr val="accent1"/>
            </a:solidFill>
            <a:prstDash val="sysDot"/>
            <a:tailEnd type="triangle" w="med" len="sm"/>
          </a:ln>
        </p:spPr>
        <p:style>
          <a:lnRef idx="1">
            <a:schemeClr val="accent1"/>
          </a:lnRef>
          <a:fillRef idx="0">
            <a:schemeClr val="accent1"/>
          </a:fillRef>
          <a:effectRef idx="0">
            <a:schemeClr val="accent1"/>
          </a:effectRef>
          <a:fontRef idx="minor">
            <a:schemeClr val="tx1"/>
          </a:fontRef>
        </p:style>
      </p:cxnSp>
      <p:pic>
        <p:nvPicPr>
          <p:cNvPr id="19" name="Bildplatzhalter 18"/>
          <p:cNvPicPr>
            <a:picLocks noChangeAspect="1"/>
          </p:cNvPicPr>
          <p:nvPr/>
        </p:nvPicPr>
        <p:blipFill>
          <a:blip r:embed="rId5" cstate="hqprint">
            <a:extLst>
              <a:ext uri="{28A0092B-C50C-407E-A947-70E740481C1C}">
                <a14:useLocalDpi xmlns:a14="http://schemas.microsoft.com/office/drawing/2010/main" val="0"/>
              </a:ext>
            </a:extLst>
          </a:blip>
          <a:srcRect t="3859" b="3859"/>
          <a:stretch>
            <a:fillRect/>
          </a:stretch>
        </p:blipFill>
        <p:spPr>
          <a:xfrm>
            <a:off x="4014532" y="2510098"/>
            <a:ext cx="2522569" cy="1549499"/>
          </a:xfrm>
          <a:prstGeom prst="rect">
            <a:avLst/>
          </a:prstGeom>
        </p:spPr>
      </p:pic>
    </p:spTree>
    <p:extLst>
      <p:ext uri="{BB962C8B-B14F-4D97-AF65-F5344CB8AC3E}">
        <p14:creationId xmlns:p14="http://schemas.microsoft.com/office/powerpoint/2010/main" val="97003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CF97464B-FF39-41F8-86D2-26E42AFFF2E2}" type="datetime1">
              <a:rPr lang="de-DE" smtClean="0"/>
              <a:t>11.04.2025</a:t>
            </a:fld>
            <a:endParaRPr lang="de-DE"/>
          </a:p>
        </p:txBody>
      </p:sp>
      <p:sp>
        <p:nvSpPr>
          <p:cNvPr id="5" name="Fußzeilenplatzhalter 4"/>
          <p:cNvSpPr>
            <a:spLocks noGrp="1"/>
          </p:cNvSpPr>
          <p:nvPr>
            <p:ph type="ftr" sz="quarter" idx="11"/>
          </p:nvPr>
        </p:nvSpPr>
        <p:spPr/>
        <p:txBody>
          <a:bodyPr/>
          <a:lstStyle/>
          <a:p>
            <a:r>
              <a:rPr lang="de-DE" smtClean="0"/>
              <a:t>ADFC-Aktivitäten im Radtourismus</a:t>
            </a:r>
            <a:endParaRPr lang="de-DE"/>
          </a:p>
        </p:txBody>
      </p:sp>
      <p:sp>
        <p:nvSpPr>
          <p:cNvPr id="6" name="Foliennummernplatzhalter 5"/>
          <p:cNvSpPr>
            <a:spLocks noGrp="1"/>
          </p:cNvSpPr>
          <p:nvPr>
            <p:ph type="sldNum" sz="quarter" idx="12"/>
          </p:nvPr>
        </p:nvSpPr>
        <p:spPr/>
        <p:txBody>
          <a:bodyPr/>
          <a:lstStyle/>
          <a:p>
            <a:fld id="{991B67ED-B1F9-47A8-A915-8AA62DD0FD5C}" type="slidenum">
              <a:rPr lang="de-DE" smtClean="0"/>
              <a:t>16</a:t>
            </a:fld>
            <a:endParaRPr lang="de-DE"/>
          </a:p>
        </p:txBody>
      </p:sp>
      <p:pic>
        <p:nvPicPr>
          <p:cNvPr id="20"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9874" y="933620"/>
            <a:ext cx="1675373" cy="3629975"/>
          </a:xfrm>
        </p:spPr>
      </p:pic>
      <p:pic>
        <p:nvPicPr>
          <p:cNvPr id="21" name="Grafik 20"/>
          <p:cNvPicPr>
            <a:picLocks noChangeAspect="1"/>
          </p:cNvPicPr>
          <p:nvPr/>
        </p:nvPicPr>
        <p:blipFill>
          <a:blip r:embed="rId3"/>
          <a:stretch>
            <a:fillRect/>
          </a:stretch>
        </p:blipFill>
        <p:spPr>
          <a:xfrm>
            <a:off x="2256568" y="1220769"/>
            <a:ext cx="6730145" cy="3136991"/>
          </a:xfrm>
          <a:prstGeom prst="rect">
            <a:avLst/>
          </a:prstGeom>
        </p:spPr>
      </p:pic>
      <p:sp>
        <p:nvSpPr>
          <p:cNvPr id="22" name="Titel 1"/>
          <p:cNvSpPr>
            <a:spLocks noGrp="1"/>
          </p:cNvSpPr>
          <p:nvPr>
            <p:ph type="title"/>
          </p:nvPr>
        </p:nvSpPr>
        <p:spPr>
          <a:xfrm>
            <a:off x="708803" y="234412"/>
            <a:ext cx="7495572" cy="547688"/>
          </a:xfrm>
        </p:spPr>
        <p:txBody>
          <a:bodyPr/>
          <a:lstStyle/>
          <a:p>
            <a:r>
              <a:rPr lang="de-DE" dirty="0">
                <a:solidFill>
                  <a:schemeClr val="tx2"/>
                </a:solidFill>
              </a:rPr>
              <a:t>ADFC Routencheck</a:t>
            </a:r>
          </a:p>
        </p:txBody>
      </p:sp>
    </p:spTree>
    <p:extLst>
      <p:ext uri="{BB962C8B-B14F-4D97-AF65-F5344CB8AC3E}">
        <p14:creationId xmlns:p14="http://schemas.microsoft.com/office/powerpoint/2010/main" val="3972666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CF97464B-FF39-41F8-86D2-26E42AFFF2E2}" type="datetime1">
              <a:rPr lang="de-DE" smtClean="0"/>
              <a:t>11.04.2025</a:t>
            </a:fld>
            <a:endParaRPr lang="de-DE"/>
          </a:p>
        </p:txBody>
      </p:sp>
      <p:sp>
        <p:nvSpPr>
          <p:cNvPr id="5" name="Fußzeilenplatzhalter 4"/>
          <p:cNvSpPr>
            <a:spLocks noGrp="1"/>
          </p:cNvSpPr>
          <p:nvPr>
            <p:ph type="ftr" sz="quarter" idx="11"/>
          </p:nvPr>
        </p:nvSpPr>
        <p:spPr/>
        <p:txBody>
          <a:bodyPr/>
          <a:lstStyle/>
          <a:p>
            <a:r>
              <a:rPr lang="de-DE" smtClean="0"/>
              <a:t>ADFC-Aktivitäten im Radtourismus</a:t>
            </a:r>
            <a:endParaRPr lang="de-DE"/>
          </a:p>
        </p:txBody>
      </p:sp>
      <p:sp>
        <p:nvSpPr>
          <p:cNvPr id="6" name="Foliennummernplatzhalter 5"/>
          <p:cNvSpPr>
            <a:spLocks noGrp="1"/>
          </p:cNvSpPr>
          <p:nvPr>
            <p:ph type="sldNum" sz="quarter" idx="12"/>
          </p:nvPr>
        </p:nvSpPr>
        <p:spPr/>
        <p:txBody>
          <a:bodyPr/>
          <a:lstStyle/>
          <a:p>
            <a:fld id="{991B67ED-B1F9-47A8-A915-8AA62DD0FD5C}" type="slidenum">
              <a:rPr lang="de-DE" smtClean="0"/>
              <a:t>17</a:t>
            </a:fld>
            <a:endParaRPr lang="de-DE"/>
          </a:p>
        </p:txBody>
      </p:sp>
      <p:pic>
        <p:nvPicPr>
          <p:cNvPr id="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808" b="1"/>
          <a:stretch/>
        </p:blipFill>
        <p:spPr bwMode="auto">
          <a:xfrm>
            <a:off x="5521598" y="775102"/>
            <a:ext cx="3335780" cy="3854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el 9"/>
          <p:cNvSpPr>
            <a:spLocks noGrp="1"/>
          </p:cNvSpPr>
          <p:nvPr>
            <p:ph type="title"/>
          </p:nvPr>
        </p:nvSpPr>
        <p:spPr>
          <a:xfrm>
            <a:off x="889000" y="227414"/>
            <a:ext cx="7275513" cy="547688"/>
          </a:xfrm>
        </p:spPr>
        <p:txBody>
          <a:bodyPr/>
          <a:lstStyle/>
          <a:p>
            <a:r>
              <a:rPr lang="de-DE" dirty="0">
                <a:solidFill>
                  <a:schemeClr val="tx2"/>
                </a:solidFill>
              </a:rPr>
              <a:t>EuroVelo – ein europäisches Routennetz</a:t>
            </a:r>
          </a:p>
        </p:txBody>
      </p:sp>
      <p:sp>
        <p:nvSpPr>
          <p:cNvPr id="13" name="Inhaltsplatzhalter 2"/>
          <p:cNvSpPr>
            <a:spLocks noGrp="1"/>
          </p:cNvSpPr>
          <p:nvPr>
            <p:ph idx="1"/>
          </p:nvPr>
        </p:nvSpPr>
        <p:spPr>
          <a:xfrm>
            <a:off x="939800" y="775102"/>
            <a:ext cx="4806950" cy="2270855"/>
          </a:xfrm>
        </p:spPr>
        <p:txBody>
          <a:bodyPr/>
          <a:lstStyle/>
          <a:p>
            <a:pPr lvl="1">
              <a:spcAft>
                <a:spcPts val="450"/>
              </a:spcAft>
              <a:buFont typeface="Wingdings" panose="05000000000000000000" pitchFamily="2" charset="2"/>
              <a:buChar char="§"/>
            </a:pPr>
            <a:r>
              <a:rPr lang="de-DE" sz="1600" dirty="0">
                <a:hlinkClick r:id="rId3"/>
              </a:rPr>
              <a:t>EuroVelo</a:t>
            </a:r>
            <a:r>
              <a:rPr lang="de-DE" sz="1600" dirty="0"/>
              <a:t> ist eine Initiative der European </a:t>
            </a:r>
            <a:r>
              <a:rPr lang="de-DE" sz="1600" dirty="0" err="1"/>
              <a:t>Cyclists</a:t>
            </a:r>
            <a:r>
              <a:rPr lang="de-DE" sz="1600" dirty="0"/>
              <a:t>‘ </a:t>
            </a:r>
            <a:r>
              <a:rPr lang="de-DE" sz="1600" dirty="0" err="1"/>
              <a:t>Federation</a:t>
            </a:r>
            <a:r>
              <a:rPr lang="de-DE" sz="1600" dirty="0"/>
              <a:t> (ECF) in Kooperation mit nationalen Partnern</a:t>
            </a:r>
          </a:p>
          <a:p>
            <a:pPr lvl="1">
              <a:spcAft>
                <a:spcPts val="450"/>
              </a:spcAft>
              <a:buFont typeface="Wingdings" panose="05000000000000000000" pitchFamily="2" charset="2"/>
              <a:buChar char="§"/>
            </a:pPr>
            <a:r>
              <a:rPr lang="de-DE" sz="1600" dirty="0"/>
              <a:t>Das europäische Routennetz umfasst derzeit </a:t>
            </a:r>
            <a:r>
              <a:rPr lang="de-DE" sz="1600" dirty="0">
                <a:solidFill>
                  <a:srgbClr val="EF7F01"/>
                </a:solidFill>
              </a:rPr>
              <a:t>17 Radfernwege</a:t>
            </a:r>
            <a:r>
              <a:rPr lang="de-DE" sz="1600" dirty="0"/>
              <a:t>, in </a:t>
            </a:r>
            <a:r>
              <a:rPr lang="de-DE" sz="1600" dirty="0" smtClean="0">
                <a:solidFill>
                  <a:srgbClr val="EF7F01"/>
                </a:solidFill>
              </a:rPr>
              <a:t>40 Ländern</a:t>
            </a:r>
            <a:r>
              <a:rPr lang="de-DE" sz="1600" dirty="0" smtClean="0"/>
              <a:t> </a:t>
            </a:r>
            <a:r>
              <a:rPr lang="de-DE" sz="1600" dirty="0"/>
              <a:t>mit </a:t>
            </a:r>
            <a:r>
              <a:rPr lang="de-DE" sz="1600" dirty="0" smtClean="0">
                <a:solidFill>
                  <a:srgbClr val="EF7F01"/>
                </a:solidFill>
              </a:rPr>
              <a:t>92.280 </a:t>
            </a:r>
            <a:r>
              <a:rPr lang="de-DE" sz="1600" dirty="0">
                <a:solidFill>
                  <a:srgbClr val="EF7F01"/>
                </a:solidFill>
              </a:rPr>
              <a:t>km</a:t>
            </a:r>
          </a:p>
          <a:p>
            <a:pPr lvl="1">
              <a:spcAft>
                <a:spcPts val="450"/>
              </a:spcAft>
              <a:buFont typeface="Wingdings" panose="05000000000000000000" pitchFamily="2" charset="2"/>
              <a:buChar char="§"/>
            </a:pPr>
            <a:r>
              <a:rPr lang="de-DE" sz="1600" dirty="0"/>
              <a:t>Ziel der </a:t>
            </a:r>
            <a:r>
              <a:rPr lang="de-DE" sz="1600" dirty="0" smtClean="0"/>
              <a:t>Initiative </a:t>
            </a:r>
            <a:r>
              <a:rPr lang="de-DE" sz="1600" dirty="0"/>
              <a:t>ist die kontinuierliche Verbesserung der Infrastruktur auf europäischer Ebene</a:t>
            </a:r>
          </a:p>
          <a:p>
            <a:pPr lvl="1">
              <a:spcAft>
                <a:spcPts val="450"/>
              </a:spcAft>
              <a:buFont typeface="Wingdings" panose="05000000000000000000" pitchFamily="2" charset="2"/>
              <a:buChar char="§"/>
            </a:pPr>
            <a:r>
              <a:rPr lang="de-DE" sz="1600" dirty="0">
                <a:solidFill>
                  <a:srgbClr val="EF7F01"/>
                </a:solidFill>
              </a:rPr>
              <a:t>10</a:t>
            </a:r>
            <a:r>
              <a:rPr lang="de-DE" sz="1600" dirty="0" smtClean="0"/>
              <a:t> </a:t>
            </a:r>
            <a:r>
              <a:rPr lang="de-DE" sz="1600" dirty="0"/>
              <a:t>EuroVelo-Routen verlaufen auf den D-Routen durch Deutschland </a:t>
            </a:r>
          </a:p>
          <a:p>
            <a:pPr lvl="1">
              <a:buFont typeface="Wingdings" panose="05000000000000000000" pitchFamily="2" charset="2"/>
              <a:buChar char="§"/>
            </a:pPr>
            <a:r>
              <a:rPr lang="de-DE" sz="1600" dirty="0"/>
              <a:t>ADFC </a:t>
            </a:r>
            <a:r>
              <a:rPr lang="de-DE" sz="1600" dirty="0" smtClean="0"/>
              <a:t>und BALM gemeinsam als </a:t>
            </a:r>
            <a:r>
              <a:rPr lang="de-DE" sz="1600" dirty="0" err="1" smtClean="0"/>
              <a:t>als</a:t>
            </a:r>
            <a:r>
              <a:rPr lang="de-DE" sz="1600" dirty="0" smtClean="0"/>
              <a:t> </a:t>
            </a:r>
            <a:r>
              <a:rPr lang="de-DE" sz="1600" dirty="0"/>
              <a:t>»National </a:t>
            </a:r>
            <a:r>
              <a:rPr lang="de-DE" sz="1600" dirty="0" err="1"/>
              <a:t>EuroVelo</a:t>
            </a:r>
            <a:r>
              <a:rPr lang="de-DE" sz="1600" dirty="0"/>
              <a:t> </a:t>
            </a:r>
            <a:r>
              <a:rPr lang="de-DE" sz="1600" dirty="0" err="1" smtClean="0"/>
              <a:t>Coordinatcenter</a:t>
            </a:r>
            <a:r>
              <a:rPr lang="de-DE" sz="1600" dirty="0" smtClean="0"/>
              <a:t> NECC« </a:t>
            </a:r>
            <a:endParaRPr lang="de-DE" sz="1600" dirty="0"/>
          </a:p>
        </p:txBody>
      </p:sp>
      <p:pic>
        <p:nvPicPr>
          <p:cNvPr id="7" name="Grafik 6"/>
          <p:cNvPicPr>
            <a:picLocks noChangeAspect="1"/>
          </p:cNvPicPr>
          <p:nvPr/>
        </p:nvPicPr>
        <p:blipFill>
          <a:blip r:embed="rId4"/>
          <a:stretch>
            <a:fillRect/>
          </a:stretch>
        </p:blipFill>
        <p:spPr>
          <a:xfrm>
            <a:off x="5935436" y="3688391"/>
            <a:ext cx="1148426" cy="446794"/>
          </a:xfrm>
          <a:prstGeom prst="rect">
            <a:avLst/>
          </a:prstGeom>
        </p:spPr>
      </p:pic>
    </p:spTree>
    <p:extLst>
      <p:ext uri="{BB962C8B-B14F-4D97-AF65-F5344CB8AC3E}">
        <p14:creationId xmlns:p14="http://schemas.microsoft.com/office/powerpoint/2010/main" val="899100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Eine starke Gemeinschaft</a:t>
            </a:r>
          </a:p>
        </p:txBody>
      </p:sp>
      <p:sp>
        <p:nvSpPr>
          <p:cNvPr id="5" name="Inhaltsplatzhalter 4"/>
          <p:cNvSpPr>
            <a:spLocks noGrp="1"/>
          </p:cNvSpPr>
          <p:nvPr>
            <p:ph idx="1"/>
          </p:nvPr>
        </p:nvSpPr>
        <p:spPr/>
        <p:txBody>
          <a:bodyPr/>
          <a:lstStyle/>
          <a:p>
            <a:pPr marL="342900" indent="-342900">
              <a:buClr>
                <a:srgbClr val="EE7F00"/>
              </a:buClr>
              <a:buFont typeface="Arial" panose="020B0604020202020204" pitchFamily="34" charset="0"/>
              <a:buChar char="•"/>
            </a:pPr>
            <a:r>
              <a:rPr lang="de-DE" dirty="0"/>
              <a:t>ADFC </a:t>
            </a:r>
            <a:r>
              <a:rPr lang="de-DE" dirty="0" err="1"/>
              <a:t>Mitradelzentrale</a:t>
            </a:r>
            <a:r>
              <a:rPr lang="de-DE" dirty="0"/>
              <a:t> – radeln in guter Gesellschaft</a:t>
            </a:r>
          </a:p>
          <a:p>
            <a:pPr marL="342900" indent="-342900">
              <a:buClr>
                <a:srgbClr val="EE7F00"/>
              </a:buClr>
              <a:buFont typeface="Arial" panose="020B0604020202020204" pitchFamily="34" charset="0"/>
              <a:buChar char="•"/>
            </a:pPr>
            <a:r>
              <a:rPr lang="de-DE" dirty="0"/>
              <a:t>ADFC-Dachgeber: von Radfahrenden für Radfahrende</a:t>
            </a:r>
          </a:p>
          <a:p>
            <a:pPr marL="342900" indent="-342900">
              <a:buClr>
                <a:srgbClr val="EE7F00"/>
              </a:buClr>
              <a:buFont typeface="Arial" panose="020B0604020202020204" pitchFamily="34" charset="0"/>
              <a:buChar char="•"/>
            </a:pPr>
            <a:r>
              <a:rPr lang="de-DE" dirty="0"/>
              <a:t>ADFC-Radtouren- und Veranstaltungsportal</a:t>
            </a:r>
          </a:p>
          <a:p>
            <a:pPr marL="342900" indent="-342900">
              <a:buClr>
                <a:srgbClr val="EE7F00"/>
              </a:buClr>
              <a:buFont typeface="Arial" panose="020B0604020202020204" pitchFamily="34" charset="0"/>
              <a:buChar char="•"/>
            </a:pPr>
            <a:r>
              <a:rPr lang="de-DE" dirty="0"/>
              <a:t>ADFC-</a:t>
            </a:r>
            <a:r>
              <a:rPr lang="de-DE" dirty="0" err="1"/>
              <a:t>TourGuide</a:t>
            </a:r>
            <a:r>
              <a:rPr lang="de-DE" dirty="0"/>
              <a:t> Ausbildung</a:t>
            </a:r>
          </a:p>
          <a:p>
            <a:pPr marL="342900" indent="-342900">
              <a:buClr>
                <a:srgbClr val="EE7F00"/>
              </a:buClr>
              <a:buFont typeface="Arial" panose="020B0604020202020204" pitchFamily="34" charset="0"/>
              <a:buChar char="•"/>
            </a:pPr>
            <a:endParaRPr lang="de-DE" dirty="0"/>
          </a:p>
        </p:txBody>
      </p:sp>
      <p:pic>
        <p:nvPicPr>
          <p:cNvPr id="10" name="Inhaltsplatzhalter 3"/>
          <p:cNvPicPr>
            <a:picLocks noGrp="1"/>
          </p:cNvPicPr>
          <p:nvPr>
            <p:ph type="pic" sz="quarter" idx="13"/>
          </p:nvPr>
        </p:nvPicPr>
        <p:blipFill rotWithShape="1">
          <a:blip r:embed="rId3" cstate="print">
            <a:extLst>
              <a:ext uri="{28A0092B-C50C-407E-A947-70E740481C1C}">
                <a14:useLocalDpi xmlns:a14="http://schemas.microsoft.com/office/drawing/2010/main" val="0"/>
              </a:ext>
            </a:extLst>
          </a:blip>
          <a:srcRect t="29508" b="29508"/>
          <a:stretch/>
        </p:blipFill>
        <p:spPr bwMode="auto">
          <a:prstGeom prst="rect">
            <a:avLst/>
          </a:prstGeom>
          <a:ln w="19050">
            <a:solidFill>
              <a:schemeClr val="bg1">
                <a:lumMod val="85000"/>
              </a:schemeClr>
            </a:solidFill>
          </a:ln>
          <a:extLst>
            <a:ext uri="{53640926-AAD7-44D8-BBD7-CCE9431645EC}">
              <a14:shadowObscured xmlns:a14="http://schemas.microsoft.com/office/drawing/2010/main"/>
            </a:ext>
          </a:extLst>
        </p:spPr>
      </p:pic>
      <p:sp>
        <p:nvSpPr>
          <p:cNvPr id="11" name="Textfeld 10"/>
          <p:cNvSpPr txBox="1"/>
          <p:nvPr/>
        </p:nvSpPr>
        <p:spPr>
          <a:xfrm>
            <a:off x="-9729" y="4418771"/>
            <a:ext cx="1530758" cy="207749"/>
          </a:xfrm>
          <a:prstGeom prst="rect">
            <a:avLst/>
          </a:prstGeom>
          <a:noFill/>
        </p:spPr>
        <p:txBody>
          <a:bodyPr wrap="square" rtlCol="0">
            <a:spAutoFit/>
          </a:bodyPr>
          <a:lstStyle/>
          <a:p>
            <a:pPr algn="l"/>
            <a:r>
              <a:rPr lang="de-DE" sz="750" dirty="0">
                <a:solidFill>
                  <a:schemeClr val="bg1"/>
                </a:solidFill>
              </a:rPr>
              <a:t> © Marcus Gloger</a:t>
            </a:r>
          </a:p>
        </p:txBody>
      </p:sp>
      <p:pic>
        <p:nvPicPr>
          <p:cNvPr id="14" name="Bildplatzhalter 13"/>
          <p:cNvPicPr>
            <a:picLocks noGrp="1" noChangeAspect="1"/>
          </p:cNvPicPr>
          <p:nvPr>
            <p:ph type="pic" sz="quarter" idx="15"/>
          </p:nvPr>
        </p:nvPicPr>
        <p:blipFill rotWithShape="1">
          <a:blip r:embed="rId4"/>
          <a:srcRect l="2916" t="3065" r="7649" b="24820"/>
          <a:stretch/>
        </p:blipFill>
        <p:spPr>
          <a:xfrm rot="5400000">
            <a:off x="2756261" y="2843349"/>
            <a:ext cx="1323704" cy="2255520"/>
          </a:xfrm>
          <a:prstGeom prst="rect">
            <a:avLst/>
          </a:prstGeom>
          <a:ln>
            <a:solidFill>
              <a:schemeClr val="bg2">
                <a:lumMod val="75000"/>
              </a:schemeClr>
            </a:solidFill>
          </a:ln>
        </p:spPr>
      </p:pic>
      <p:pic>
        <p:nvPicPr>
          <p:cNvPr id="15" name="Picture 2"/>
          <p:cNvPicPr>
            <a:picLocks noGrp="1" noChangeAspect="1" noChangeArrowheads="1"/>
          </p:cNvPicPr>
          <p:nvPr>
            <p:ph type="pic" sz="quarter" idx="14"/>
          </p:nvPr>
        </p:nvPicPr>
        <p:blipFill rotWithShape="1">
          <a:blip r:embed="rId5" cstate="print">
            <a:extLst>
              <a:ext uri="{28A0092B-C50C-407E-A947-70E740481C1C}">
                <a14:useLocalDpi xmlns:a14="http://schemas.microsoft.com/office/drawing/2010/main" val="0"/>
              </a:ext>
            </a:extLst>
          </a:blip>
          <a:srcRect l="-201" t="1313" r="13741" b="-1313"/>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Bildplatzhalter 15" descr="K:\Tourismus\Tourismus_allgemein\07_Ausbildung_Tourenleiter\Logo ADFC_TourGuide\Logovarianten_Zweiplus\Logo_ADFC-TourGuide_2015\jpg_300dpi\Logo_TourGuide_pos_rgb_300dpi.jpg"/>
          <p:cNvPicPr>
            <a:picLocks noGrp="1"/>
          </p:cNvPicPr>
          <p:nvPr>
            <p:ph type="pic" sz="quarter" idx="16"/>
          </p:nvPr>
        </p:nvPicPr>
        <p:blipFill rotWithShape="1">
          <a:blip r:embed="rId6" cstate="print">
            <a:extLst>
              <a:ext uri="{28A0092B-C50C-407E-A947-70E740481C1C}">
                <a14:useLocalDpi xmlns:a14="http://schemas.microsoft.com/office/drawing/2010/main" val="0"/>
              </a:ext>
            </a:extLst>
          </a:blip>
          <a:srcRect l="-67" t="992" r="92" b="369"/>
          <a:stretch/>
        </p:blipFill>
        <p:spPr bwMode="auto">
          <a:xfrm>
            <a:off x="6888481" y="2063931"/>
            <a:ext cx="2159726" cy="2542904"/>
          </a:xfrm>
          <a:prstGeom prst="rect">
            <a:avLst/>
          </a:prstGeom>
          <a:noFill/>
          <a:ln>
            <a:noFill/>
          </a:ln>
        </p:spPr>
      </p:pic>
      <p:sp>
        <p:nvSpPr>
          <p:cNvPr id="2" name="Datumsplatzhalter 1"/>
          <p:cNvSpPr>
            <a:spLocks noGrp="1"/>
          </p:cNvSpPr>
          <p:nvPr>
            <p:ph type="dt" sz="half" idx="10"/>
          </p:nvPr>
        </p:nvSpPr>
        <p:spPr/>
        <p:txBody>
          <a:bodyPr/>
          <a:lstStyle/>
          <a:p>
            <a:fld id="{1E935F6B-029F-469B-B584-97F5AD8F7A3F}" type="datetime1">
              <a:rPr lang="de-DE" smtClean="0"/>
              <a:t>11.04.2025</a:t>
            </a:fld>
            <a:endParaRPr lang="de-DE"/>
          </a:p>
        </p:txBody>
      </p:sp>
      <p:sp>
        <p:nvSpPr>
          <p:cNvPr id="3" name="Fußzeilenplatzhalter 2"/>
          <p:cNvSpPr>
            <a:spLocks noGrp="1"/>
          </p:cNvSpPr>
          <p:nvPr>
            <p:ph type="ftr" sz="quarter" idx="11"/>
          </p:nvPr>
        </p:nvSpPr>
        <p:spPr/>
        <p:txBody>
          <a:bodyPr/>
          <a:lstStyle/>
          <a:p>
            <a:r>
              <a:rPr lang="de-DE"/>
              <a:t>ADFC-Aktivitäten im Radtourismus</a:t>
            </a:r>
          </a:p>
        </p:txBody>
      </p:sp>
      <p:sp>
        <p:nvSpPr>
          <p:cNvPr id="6" name="Foliennummernplatzhalter 5"/>
          <p:cNvSpPr>
            <a:spLocks noGrp="1"/>
          </p:cNvSpPr>
          <p:nvPr>
            <p:ph type="sldNum" sz="quarter" idx="12"/>
          </p:nvPr>
        </p:nvSpPr>
        <p:spPr/>
        <p:txBody>
          <a:bodyPr/>
          <a:lstStyle/>
          <a:p>
            <a:fld id="{991B67ED-B1F9-47A8-A915-8AA62DD0FD5C}" type="slidenum">
              <a:rPr lang="de-DE" smtClean="0"/>
              <a:t>18</a:t>
            </a:fld>
            <a:endParaRPr lang="de-DE"/>
          </a:p>
        </p:txBody>
      </p:sp>
    </p:spTree>
    <p:extLst>
      <p:ext uri="{BB962C8B-B14F-4D97-AF65-F5344CB8AC3E}">
        <p14:creationId xmlns:p14="http://schemas.microsoft.com/office/powerpoint/2010/main" val="2291941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Dienstleistungen</a:t>
            </a:r>
            <a:endParaRPr lang="de-DE" dirty="0"/>
          </a:p>
        </p:txBody>
      </p:sp>
      <p:sp>
        <p:nvSpPr>
          <p:cNvPr id="4" name="Datumsplatzhalter 3"/>
          <p:cNvSpPr>
            <a:spLocks noGrp="1"/>
          </p:cNvSpPr>
          <p:nvPr>
            <p:ph type="dt" sz="half" idx="10"/>
          </p:nvPr>
        </p:nvSpPr>
        <p:spPr/>
        <p:txBody>
          <a:bodyPr/>
          <a:lstStyle/>
          <a:p>
            <a:fld id="{ACF962C7-FAAA-4646-84BA-9BA073060291}" type="datetime1">
              <a:rPr lang="de-DE" smtClean="0"/>
              <a:t>11.04.2025</a:t>
            </a:fld>
            <a:endParaRPr lang="de-DE"/>
          </a:p>
        </p:txBody>
      </p:sp>
      <p:sp>
        <p:nvSpPr>
          <p:cNvPr id="5" name="Fußzeilenplatzhalter 4"/>
          <p:cNvSpPr>
            <a:spLocks noGrp="1"/>
          </p:cNvSpPr>
          <p:nvPr>
            <p:ph type="ftr" sz="quarter" idx="11"/>
          </p:nvPr>
        </p:nvSpPr>
        <p:spPr/>
        <p:txBody>
          <a:bodyPr/>
          <a:lstStyle/>
          <a:p>
            <a:r>
              <a:rPr lang="de-DE" dirty="0"/>
              <a:t>ADFC-Aktivitäten im Radtourismus</a:t>
            </a:r>
          </a:p>
        </p:txBody>
      </p:sp>
      <p:sp>
        <p:nvSpPr>
          <p:cNvPr id="6" name="Foliennummernplatzhalter 5"/>
          <p:cNvSpPr>
            <a:spLocks noGrp="1"/>
          </p:cNvSpPr>
          <p:nvPr>
            <p:ph type="sldNum" sz="quarter" idx="12"/>
          </p:nvPr>
        </p:nvSpPr>
        <p:spPr/>
        <p:txBody>
          <a:bodyPr/>
          <a:lstStyle/>
          <a:p>
            <a:fld id="{991B67ED-B1F9-47A8-A915-8AA62DD0FD5C}" type="slidenum">
              <a:rPr lang="de-DE" smtClean="0"/>
              <a:t>19</a:t>
            </a:fld>
            <a:endParaRPr lang="de-DE"/>
          </a:p>
        </p:txBody>
      </p:sp>
    </p:spTree>
    <p:extLst>
      <p:ext uri="{BB962C8B-B14F-4D97-AF65-F5344CB8AC3E}">
        <p14:creationId xmlns:p14="http://schemas.microsoft.com/office/powerpoint/2010/main" val="3361403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a:t>Potential des Radtourismus</a:t>
            </a:r>
          </a:p>
        </p:txBody>
      </p:sp>
      <p:sp>
        <p:nvSpPr>
          <p:cNvPr id="4" name="Datumsplatzhalter 3"/>
          <p:cNvSpPr>
            <a:spLocks noGrp="1"/>
          </p:cNvSpPr>
          <p:nvPr>
            <p:ph type="dt" sz="half" idx="10"/>
          </p:nvPr>
        </p:nvSpPr>
        <p:spPr/>
        <p:txBody>
          <a:bodyPr/>
          <a:lstStyle/>
          <a:p>
            <a:fld id="{ACF962C7-FAAA-4646-84BA-9BA073060291}" type="datetime1">
              <a:rPr lang="de-DE" smtClean="0"/>
              <a:t>11.04.2025</a:t>
            </a:fld>
            <a:endParaRPr lang="de-DE"/>
          </a:p>
        </p:txBody>
      </p:sp>
      <p:sp>
        <p:nvSpPr>
          <p:cNvPr id="5" name="Fußzeilenplatzhalter 4"/>
          <p:cNvSpPr>
            <a:spLocks noGrp="1"/>
          </p:cNvSpPr>
          <p:nvPr>
            <p:ph type="ftr" sz="quarter" idx="11"/>
          </p:nvPr>
        </p:nvSpPr>
        <p:spPr/>
        <p:txBody>
          <a:bodyPr/>
          <a:lstStyle/>
          <a:p>
            <a:r>
              <a:rPr lang="de-DE" dirty="0"/>
              <a:t>ADFC-Aktivitäten im Radtourismus</a:t>
            </a:r>
          </a:p>
        </p:txBody>
      </p:sp>
      <p:sp>
        <p:nvSpPr>
          <p:cNvPr id="6" name="Foliennummernplatzhalter 5"/>
          <p:cNvSpPr>
            <a:spLocks noGrp="1"/>
          </p:cNvSpPr>
          <p:nvPr>
            <p:ph type="sldNum" sz="quarter" idx="12"/>
          </p:nvPr>
        </p:nvSpPr>
        <p:spPr/>
        <p:txBody>
          <a:bodyPr/>
          <a:lstStyle/>
          <a:p>
            <a:fld id="{991B67ED-B1F9-47A8-A915-8AA62DD0FD5C}" type="slidenum">
              <a:rPr lang="de-DE" smtClean="0"/>
              <a:t>2</a:t>
            </a:fld>
            <a:endParaRPr lang="de-DE"/>
          </a:p>
        </p:txBody>
      </p:sp>
    </p:spTree>
    <p:extLst>
      <p:ext uri="{BB962C8B-B14F-4D97-AF65-F5344CB8AC3E}">
        <p14:creationId xmlns:p14="http://schemas.microsoft.com/office/powerpoint/2010/main" val="2111332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Foliennummernplatzhalter 5"/>
          <p:cNvSpPr txBox="1">
            <a:spLocks noGrp="1"/>
          </p:cNvSpPr>
          <p:nvPr/>
        </p:nvSpPr>
        <p:spPr bwMode="auto">
          <a:xfrm>
            <a:off x="7658100" y="57150"/>
            <a:ext cx="3429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defRPr b="1">
                <a:solidFill>
                  <a:srgbClr val="1D3569"/>
                </a:solidFill>
                <a:latin typeface="Arial Narrow" pitchFamily="34" charset="0"/>
                <a:ea typeface="Arial Unicode MS" pitchFamily="34" charset="-128"/>
                <a:cs typeface="Arial Unicode MS" pitchFamily="34" charset="-128"/>
              </a:defRPr>
            </a:lvl1pPr>
            <a:lvl2pPr marL="742950" indent="-285750">
              <a:spcBef>
                <a:spcPts val="600"/>
              </a:spcBef>
              <a:buClr>
                <a:srgbClr val="EF7F01"/>
              </a:buClr>
              <a:buSzPct val="120000"/>
              <a:buFont typeface="Arial" pitchFamily="34" charset="0"/>
              <a:buChar char="•"/>
              <a:defRPr b="1">
                <a:solidFill>
                  <a:srgbClr val="1D3569"/>
                </a:solidFill>
                <a:latin typeface="Arial Narrow" pitchFamily="34" charset="0"/>
                <a:ea typeface="Arial Unicode MS" pitchFamily="34" charset="-128"/>
                <a:cs typeface="Arial Unicode MS" pitchFamily="34" charset="-128"/>
              </a:defRPr>
            </a:lvl2pPr>
            <a:lvl3pPr marL="1143000" indent="-228600" fontAlgn="ctr">
              <a:spcBef>
                <a:spcPts val="600"/>
              </a:spcBef>
              <a:buClr>
                <a:srgbClr val="EF7F01"/>
              </a:buClr>
              <a:buSzPct val="120000"/>
              <a:buFont typeface="Arial" pitchFamily="34" charset="0"/>
              <a:buChar char="•"/>
              <a:defRPr b="1">
                <a:solidFill>
                  <a:srgbClr val="1D3569"/>
                </a:solidFill>
                <a:latin typeface="Arial Narrow" pitchFamily="34" charset="0"/>
                <a:ea typeface="Arial Unicode MS" pitchFamily="34" charset="-128"/>
                <a:cs typeface="Arial Unicode MS" pitchFamily="34" charset="-128"/>
              </a:defRPr>
            </a:lvl3pPr>
            <a:lvl4pPr marL="1600200" indent="-228600" fontAlgn="ctr">
              <a:spcBef>
                <a:spcPts val="600"/>
              </a:spcBef>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4pPr>
            <a:lvl5pPr marL="2057400" indent="-228600" fontAlgn="ctr">
              <a:spcBef>
                <a:spcPts val="600"/>
              </a:spcBef>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5pPr>
            <a:lvl6pPr marL="2514600" indent="-228600" eaLnBrk="0" fontAlgn="ctr" hangingPunct="0">
              <a:spcBef>
                <a:spcPts val="600"/>
              </a:spcBef>
              <a:spcAft>
                <a:spcPct val="0"/>
              </a:spcAft>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6pPr>
            <a:lvl7pPr marL="2971800" indent="-228600" eaLnBrk="0" fontAlgn="ctr" hangingPunct="0">
              <a:spcBef>
                <a:spcPts val="600"/>
              </a:spcBef>
              <a:spcAft>
                <a:spcPct val="0"/>
              </a:spcAft>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7pPr>
            <a:lvl8pPr marL="3429000" indent="-228600" eaLnBrk="0" fontAlgn="ctr" hangingPunct="0">
              <a:spcBef>
                <a:spcPts val="600"/>
              </a:spcBef>
              <a:spcAft>
                <a:spcPct val="0"/>
              </a:spcAft>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8pPr>
            <a:lvl9pPr marL="3886200" indent="-228600" eaLnBrk="0" fontAlgn="ctr" hangingPunct="0">
              <a:spcBef>
                <a:spcPts val="600"/>
              </a:spcBef>
              <a:spcAft>
                <a:spcPct val="0"/>
              </a:spcAft>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9pPr>
          </a:lstStyle>
          <a:p>
            <a:pPr algn="r">
              <a:spcBef>
                <a:spcPct val="0"/>
              </a:spcBef>
            </a:pPr>
            <a:fld id="{F5AB6FF0-3D30-4E41-B13B-518B75F3681B}" type="slidenum">
              <a:rPr lang="en-US" altLang="de-DE" sz="1050">
                <a:solidFill>
                  <a:schemeClr val="bg1"/>
                </a:solidFill>
                <a:latin typeface="StoneSans"/>
              </a:rPr>
              <a:pPr algn="r">
                <a:spcBef>
                  <a:spcPct val="0"/>
                </a:spcBef>
              </a:pPr>
              <a:t>20</a:t>
            </a:fld>
            <a:endParaRPr lang="en-US" altLang="de-DE" sz="1050">
              <a:solidFill>
                <a:schemeClr val="bg1"/>
              </a:solidFill>
              <a:latin typeface="StoneSans"/>
            </a:endParaRPr>
          </a:p>
        </p:txBody>
      </p:sp>
      <p:sp>
        <p:nvSpPr>
          <p:cNvPr id="13" name="Inhaltsplatzhalter 2">
            <a:extLst>
              <a:ext uri="{FF2B5EF4-FFF2-40B4-BE49-F238E27FC236}">
                <a16:creationId xmlns:a16="http://schemas.microsoft.com/office/drawing/2014/main" id="{DBAA5BC0-4CF7-D173-CA09-7D477D646399}"/>
              </a:ext>
            </a:extLst>
          </p:cNvPr>
          <p:cNvSpPr txBox="1">
            <a:spLocks/>
          </p:cNvSpPr>
          <p:nvPr/>
        </p:nvSpPr>
        <p:spPr>
          <a:xfrm>
            <a:off x="571392" y="881905"/>
            <a:ext cx="3086724" cy="619810"/>
          </a:xfrm>
          <a:prstGeom prst="rect">
            <a:avLst/>
          </a:prstGeom>
        </p:spPr>
        <p:txBody>
          <a:bodyPr/>
          <a:lstStyle>
            <a:lvl1pPr algn="l" defTabSz="915965" eaLnBrk="1" hangingPunct="1">
              <a:lnSpc>
                <a:spcPct val="100000"/>
              </a:lnSpc>
              <a:spcBef>
                <a:spcPts val="600"/>
              </a:spcBef>
              <a:spcAft>
                <a:spcPts val="0"/>
              </a:spcAft>
              <a:defRPr sz="2000" b="0">
                <a:solidFill>
                  <a:schemeClr val="tx1"/>
                </a:solidFill>
                <a:latin typeface="+mn-lt"/>
                <a:ea typeface="+mn-ea"/>
                <a:cs typeface="+mn-cs"/>
              </a:defRPr>
            </a:lvl1pPr>
            <a:lvl2pPr marL="182558" indent="-182558" algn="l" defTabSz="915965" eaLnBrk="1" hangingPunct="1">
              <a:lnSpc>
                <a:spcPct val="100000"/>
              </a:lnSpc>
              <a:spcBef>
                <a:spcPts val="600"/>
              </a:spcBef>
              <a:spcAft>
                <a:spcPts val="0"/>
              </a:spcAft>
              <a:buClr>
                <a:srgbClr val="EF7F01"/>
              </a:buClr>
              <a:buSzPct val="80000"/>
              <a:buFont typeface="Arial"/>
              <a:buChar char="•"/>
              <a:defRPr sz="2000" b="0">
                <a:solidFill>
                  <a:schemeClr val="tx1"/>
                </a:solidFill>
                <a:latin typeface="+mn-lt"/>
                <a:ea typeface="+mn-ea"/>
                <a:cs typeface="+mn-cs"/>
              </a:defRPr>
            </a:lvl2pPr>
            <a:lvl3pPr marL="361941" marR="0" indent="-180971"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3pPr>
            <a:lvl4pPr marL="546086" indent="-179384" algn="l" defTabSz="915965" eaLnBrk="1" hangingPunct="1">
              <a:lnSpc>
                <a:spcPct val="100000"/>
              </a:lnSpc>
              <a:spcBef>
                <a:spcPts val="600"/>
              </a:spcBef>
              <a:spcAft>
                <a:spcPts val="0"/>
              </a:spcAft>
              <a:buClr>
                <a:srgbClr val="EF7F01"/>
              </a:buClr>
              <a:buSzPct val="80000"/>
              <a:buFont typeface="Arial Narrow"/>
              <a:buChar char="•"/>
              <a:defRPr sz="2000" b="0">
                <a:solidFill>
                  <a:schemeClr val="tx1"/>
                </a:solidFill>
                <a:latin typeface="+mn-lt"/>
                <a:ea typeface="+mn-ea"/>
                <a:cs typeface="+mn-cs"/>
              </a:defRPr>
            </a:lvl4pPr>
            <a:lvl5pPr marL="712770" marR="0" indent="-165096"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5pPr>
            <a:lvl6pPr marL="893741"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6pPr>
            <a:lvl7pPr marL="1076298" indent="-180971"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7pPr>
            <a:lvl8pPr marL="1255682"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8pPr>
            <a:lvl9pPr marL="2179583" indent="-165096" algn="l" defTabSz="915965" eaLnBrk="1" hangingPunct="1">
              <a:lnSpc>
                <a:spcPct val="95000"/>
              </a:lnSpc>
              <a:spcBef>
                <a:spcPts val="0"/>
              </a:spcBef>
              <a:spcAft>
                <a:spcPts val="0"/>
              </a:spcAft>
              <a:buClr>
                <a:srgbClr val="1D3569"/>
              </a:buClr>
              <a:buSzPct val="110000"/>
              <a:buFont typeface="Arial Narrow"/>
              <a:buChar char="•"/>
              <a:defRPr sz="1600">
                <a:solidFill>
                  <a:srgbClr val="1D3569"/>
                </a:solidFill>
                <a:latin typeface="+mn-lt"/>
                <a:ea typeface="+mn-ea"/>
                <a:cs typeface="+mn-cs"/>
              </a:defRPr>
            </a:lvl9pPr>
          </a:lstStyle>
          <a:p>
            <a:pPr marL="0" lvl="1" indent="0" algn="ctr">
              <a:buNone/>
            </a:pPr>
            <a:r>
              <a:rPr lang="de-DE" kern="0" dirty="0"/>
              <a:t>Beratung und Zertifizierung</a:t>
            </a:r>
          </a:p>
          <a:p>
            <a:pPr marL="4763" lvl="1" indent="0">
              <a:buFont typeface="Arial"/>
              <a:buNone/>
            </a:pPr>
            <a:endParaRPr lang="de-DE" kern="0" dirty="0"/>
          </a:p>
          <a:p>
            <a:endParaRPr lang="de-DE" kern="0" dirty="0"/>
          </a:p>
        </p:txBody>
      </p:sp>
      <p:sp>
        <p:nvSpPr>
          <p:cNvPr id="14" name="Inhaltsplatzhalter 6">
            <a:extLst>
              <a:ext uri="{FF2B5EF4-FFF2-40B4-BE49-F238E27FC236}">
                <a16:creationId xmlns:a16="http://schemas.microsoft.com/office/drawing/2014/main" id="{82BF9009-68C6-A935-9851-21A857FA7416}"/>
              </a:ext>
            </a:extLst>
          </p:cNvPr>
          <p:cNvSpPr txBox="1">
            <a:spLocks/>
          </p:cNvSpPr>
          <p:nvPr/>
        </p:nvSpPr>
        <p:spPr>
          <a:xfrm>
            <a:off x="4679951" y="881905"/>
            <a:ext cx="3708400" cy="517525"/>
          </a:xfrm>
          <a:prstGeom prst="rect">
            <a:avLst/>
          </a:prstGeom>
        </p:spPr>
        <p:txBody>
          <a:bodyPr/>
          <a:lstStyle>
            <a:lvl1pPr algn="l" defTabSz="915965" eaLnBrk="1" hangingPunct="1">
              <a:lnSpc>
                <a:spcPct val="100000"/>
              </a:lnSpc>
              <a:spcBef>
                <a:spcPts val="600"/>
              </a:spcBef>
              <a:spcAft>
                <a:spcPts val="0"/>
              </a:spcAft>
              <a:defRPr sz="2000" b="0">
                <a:solidFill>
                  <a:schemeClr val="tx1"/>
                </a:solidFill>
                <a:latin typeface="+mn-lt"/>
                <a:ea typeface="+mn-ea"/>
                <a:cs typeface="+mn-cs"/>
              </a:defRPr>
            </a:lvl1pPr>
            <a:lvl2pPr marL="182558" indent="-182558" algn="l" defTabSz="915965" eaLnBrk="1" hangingPunct="1">
              <a:lnSpc>
                <a:spcPct val="100000"/>
              </a:lnSpc>
              <a:spcBef>
                <a:spcPts val="600"/>
              </a:spcBef>
              <a:spcAft>
                <a:spcPts val="0"/>
              </a:spcAft>
              <a:buClr>
                <a:srgbClr val="EF7F01"/>
              </a:buClr>
              <a:buSzPct val="80000"/>
              <a:buFont typeface="Arial"/>
              <a:buChar char="•"/>
              <a:defRPr sz="2000" b="0">
                <a:solidFill>
                  <a:schemeClr val="tx1"/>
                </a:solidFill>
                <a:latin typeface="+mn-lt"/>
                <a:ea typeface="+mn-ea"/>
                <a:cs typeface="+mn-cs"/>
              </a:defRPr>
            </a:lvl2pPr>
            <a:lvl3pPr marL="361941" marR="0" indent="-180971"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3pPr>
            <a:lvl4pPr marL="546086" indent="-179384" algn="l" defTabSz="915965" eaLnBrk="1" hangingPunct="1">
              <a:lnSpc>
                <a:spcPct val="100000"/>
              </a:lnSpc>
              <a:spcBef>
                <a:spcPts val="600"/>
              </a:spcBef>
              <a:spcAft>
                <a:spcPts val="0"/>
              </a:spcAft>
              <a:buClr>
                <a:srgbClr val="EF7F01"/>
              </a:buClr>
              <a:buSzPct val="80000"/>
              <a:buFont typeface="Arial Narrow"/>
              <a:buChar char="•"/>
              <a:defRPr sz="2000" b="0">
                <a:solidFill>
                  <a:schemeClr val="tx1"/>
                </a:solidFill>
                <a:latin typeface="+mn-lt"/>
                <a:ea typeface="+mn-ea"/>
                <a:cs typeface="+mn-cs"/>
              </a:defRPr>
            </a:lvl4pPr>
            <a:lvl5pPr marL="712770" marR="0" indent="-165096"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5pPr>
            <a:lvl6pPr marL="893741"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6pPr>
            <a:lvl7pPr marL="1076298" indent="-180971"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7pPr>
            <a:lvl8pPr marL="1255682"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8pPr>
            <a:lvl9pPr marL="2179583" indent="-165096" algn="l" defTabSz="915965" eaLnBrk="1" hangingPunct="1">
              <a:lnSpc>
                <a:spcPct val="95000"/>
              </a:lnSpc>
              <a:spcBef>
                <a:spcPts val="0"/>
              </a:spcBef>
              <a:spcAft>
                <a:spcPts val="0"/>
              </a:spcAft>
              <a:buClr>
                <a:srgbClr val="1D3569"/>
              </a:buClr>
              <a:buSzPct val="110000"/>
              <a:buFont typeface="Arial Narrow"/>
              <a:buChar char="•"/>
              <a:defRPr sz="1600">
                <a:solidFill>
                  <a:srgbClr val="1D3569"/>
                </a:solidFill>
                <a:latin typeface="+mn-lt"/>
                <a:ea typeface="+mn-ea"/>
                <a:cs typeface="+mn-cs"/>
              </a:defRPr>
            </a:lvl9pPr>
          </a:lstStyle>
          <a:p>
            <a:endParaRPr lang="de-DE" kern="0" dirty="0"/>
          </a:p>
        </p:txBody>
      </p:sp>
      <p:sp>
        <p:nvSpPr>
          <p:cNvPr id="16" name="Titel 1"/>
          <p:cNvSpPr>
            <a:spLocks noGrp="1"/>
          </p:cNvSpPr>
          <p:nvPr>
            <p:ph type="title"/>
          </p:nvPr>
        </p:nvSpPr>
        <p:spPr>
          <a:xfrm>
            <a:off x="708803" y="234412"/>
            <a:ext cx="7495572" cy="547688"/>
          </a:xfrm>
        </p:spPr>
        <p:txBody>
          <a:bodyPr/>
          <a:lstStyle/>
          <a:p>
            <a:r>
              <a:rPr lang="de-DE" sz="2400" dirty="0"/>
              <a:t>Fahrradfreundlicher Arbeitgeber</a:t>
            </a:r>
          </a:p>
        </p:txBody>
      </p:sp>
      <p:sp>
        <p:nvSpPr>
          <p:cNvPr id="2" name="Datumsplatzhalter 1"/>
          <p:cNvSpPr>
            <a:spLocks noGrp="1"/>
          </p:cNvSpPr>
          <p:nvPr>
            <p:ph type="dt" sz="half" idx="10"/>
          </p:nvPr>
        </p:nvSpPr>
        <p:spPr/>
        <p:txBody>
          <a:bodyPr/>
          <a:lstStyle/>
          <a:p>
            <a:fld id="{2F206330-4A97-405C-AF82-F8325170A245}" type="datetime1">
              <a:rPr lang="de-DE" smtClean="0"/>
              <a:t>11.04.2025</a:t>
            </a:fld>
            <a:endParaRPr lang="de-DE"/>
          </a:p>
        </p:txBody>
      </p:sp>
      <p:sp>
        <p:nvSpPr>
          <p:cNvPr id="8" name="Fußzeilenplatzhalter 7"/>
          <p:cNvSpPr>
            <a:spLocks noGrp="1"/>
          </p:cNvSpPr>
          <p:nvPr>
            <p:ph type="ftr" sz="quarter" idx="11"/>
          </p:nvPr>
        </p:nvSpPr>
        <p:spPr/>
        <p:txBody>
          <a:bodyPr/>
          <a:lstStyle/>
          <a:p>
            <a:r>
              <a:rPr lang="de-DE"/>
              <a:t>ADFC-Aktivitäten im Radtourismus</a:t>
            </a:r>
          </a:p>
        </p:txBody>
      </p:sp>
      <p:sp>
        <p:nvSpPr>
          <p:cNvPr id="9" name="Foliennummernplatzhalter 8"/>
          <p:cNvSpPr>
            <a:spLocks noGrp="1"/>
          </p:cNvSpPr>
          <p:nvPr>
            <p:ph type="sldNum" sz="quarter" idx="12"/>
          </p:nvPr>
        </p:nvSpPr>
        <p:spPr/>
        <p:txBody>
          <a:bodyPr/>
          <a:lstStyle/>
          <a:p>
            <a:fld id="{991B67ED-B1F9-47A8-A915-8AA62DD0FD5C}" type="slidenum">
              <a:rPr lang="de-DE" smtClean="0"/>
              <a:t>20</a:t>
            </a:fld>
            <a:endParaRPr lang="de-DE"/>
          </a:p>
        </p:txBody>
      </p:sp>
      <p:pic>
        <p:nvPicPr>
          <p:cNvPr id="12" name="Grafik 11">
            <a:extLst>
              <a:ext uri="{FF2B5EF4-FFF2-40B4-BE49-F238E27FC236}">
                <a16:creationId xmlns:a16="http://schemas.microsoft.com/office/drawing/2014/main" id="{C1F62638-00F0-450A-9EFA-1344782E431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14967" y="1554446"/>
            <a:ext cx="866775" cy="923925"/>
          </a:xfrm>
          <a:prstGeom prst="rect">
            <a:avLst/>
          </a:prstGeom>
        </p:spPr>
      </p:pic>
      <p:sp>
        <p:nvSpPr>
          <p:cNvPr id="17" name="Inhaltsplatzhalter 2">
            <a:extLst>
              <a:ext uri="{FF2B5EF4-FFF2-40B4-BE49-F238E27FC236}">
                <a16:creationId xmlns:a16="http://schemas.microsoft.com/office/drawing/2014/main" id="{FA21547F-75D5-4EA8-9B59-F298D0AFA0A9}"/>
              </a:ext>
            </a:extLst>
          </p:cNvPr>
          <p:cNvSpPr txBox="1">
            <a:spLocks/>
          </p:cNvSpPr>
          <p:nvPr/>
        </p:nvSpPr>
        <p:spPr>
          <a:xfrm>
            <a:off x="2114753" y="1548657"/>
            <a:ext cx="6273597" cy="2712938"/>
          </a:xfrm>
          <a:prstGeom prst="rect">
            <a:avLst/>
          </a:prstGeom>
        </p:spPr>
        <p:txBody>
          <a:bodyPr/>
          <a:lstStyle>
            <a:lvl1pPr algn="l" defTabSz="915965" eaLnBrk="1" hangingPunct="1">
              <a:lnSpc>
                <a:spcPct val="100000"/>
              </a:lnSpc>
              <a:spcBef>
                <a:spcPts val="600"/>
              </a:spcBef>
              <a:spcAft>
                <a:spcPts val="0"/>
              </a:spcAft>
              <a:defRPr sz="2000" b="0">
                <a:solidFill>
                  <a:schemeClr val="tx1"/>
                </a:solidFill>
                <a:latin typeface="+mn-lt"/>
                <a:ea typeface="+mn-ea"/>
                <a:cs typeface="+mn-cs"/>
              </a:defRPr>
            </a:lvl1pPr>
            <a:lvl2pPr marL="182558" indent="-182558" algn="l" defTabSz="915965" eaLnBrk="1" hangingPunct="1">
              <a:lnSpc>
                <a:spcPct val="100000"/>
              </a:lnSpc>
              <a:spcBef>
                <a:spcPts val="600"/>
              </a:spcBef>
              <a:spcAft>
                <a:spcPts val="0"/>
              </a:spcAft>
              <a:buClr>
                <a:srgbClr val="EF7F01"/>
              </a:buClr>
              <a:buSzPct val="80000"/>
              <a:buFont typeface="Arial"/>
              <a:buChar char="•"/>
              <a:defRPr sz="2000" b="0">
                <a:solidFill>
                  <a:schemeClr val="tx1"/>
                </a:solidFill>
                <a:latin typeface="+mn-lt"/>
                <a:ea typeface="+mn-ea"/>
                <a:cs typeface="+mn-cs"/>
              </a:defRPr>
            </a:lvl2pPr>
            <a:lvl3pPr marL="361941" marR="0" indent="-180971"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3pPr>
            <a:lvl4pPr marL="546086" indent="-179384" algn="l" defTabSz="915965" eaLnBrk="1" hangingPunct="1">
              <a:lnSpc>
                <a:spcPct val="100000"/>
              </a:lnSpc>
              <a:spcBef>
                <a:spcPts val="600"/>
              </a:spcBef>
              <a:spcAft>
                <a:spcPts val="0"/>
              </a:spcAft>
              <a:buClr>
                <a:srgbClr val="EF7F01"/>
              </a:buClr>
              <a:buSzPct val="80000"/>
              <a:buFont typeface="Arial Narrow"/>
              <a:buChar char="•"/>
              <a:defRPr sz="2000" b="0">
                <a:solidFill>
                  <a:schemeClr val="tx1"/>
                </a:solidFill>
                <a:latin typeface="+mn-lt"/>
                <a:ea typeface="+mn-ea"/>
                <a:cs typeface="+mn-cs"/>
              </a:defRPr>
            </a:lvl4pPr>
            <a:lvl5pPr marL="712770" marR="0" indent="-165096"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5pPr>
            <a:lvl6pPr marL="893741"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6pPr>
            <a:lvl7pPr marL="1076298" indent="-180971"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7pPr>
            <a:lvl8pPr marL="1255682"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8pPr>
            <a:lvl9pPr marL="2179583" indent="-165096" algn="l" defTabSz="915965" eaLnBrk="1" hangingPunct="1">
              <a:lnSpc>
                <a:spcPct val="95000"/>
              </a:lnSpc>
              <a:spcBef>
                <a:spcPts val="0"/>
              </a:spcBef>
              <a:spcAft>
                <a:spcPts val="0"/>
              </a:spcAft>
              <a:buClr>
                <a:srgbClr val="1D3569"/>
              </a:buClr>
              <a:buSzPct val="110000"/>
              <a:buFont typeface="Arial Narrow"/>
              <a:buChar char="•"/>
              <a:defRPr sz="1600">
                <a:solidFill>
                  <a:srgbClr val="1D3569"/>
                </a:solidFill>
                <a:latin typeface="+mn-lt"/>
                <a:ea typeface="+mn-ea"/>
                <a:cs typeface="+mn-cs"/>
              </a:defRPr>
            </a:lvl9pPr>
          </a:lstStyle>
          <a:p>
            <a:pPr lvl="1"/>
            <a:r>
              <a:rPr lang="de-DE" kern="0" dirty="0"/>
              <a:t>Europaweit einheitliche Kriterien</a:t>
            </a:r>
          </a:p>
          <a:p>
            <a:pPr lvl="1"/>
            <a:r>
              <a:rPr lang="de-DE" kern="0" dirty="0"/>
              <a:t>Kostenfreies Handbuch</a:t>
            </a:r>
          </a:p>
          <a:p>
            <a:pPr lvl="1"/>
            <a:r>
              <a:rPr lang="de-DE" kern="0" dirty="0"/>
              <a:t>Auszeichnung in Bronze, Silber oder Gold</a:t>
            </a:r>
          </a:p>
          <a:p>
            <a:pPr lvl="1"/>
            <a:r>
              <a:rPr lang="de-DE" kern="0" dirty="0"/>
              <a:t>3 Jahre gültig</a:t>
            </a:r>
          </a:p>
          <a:p>
            <a:pPr lvl="1"/>
            <a:endParaRPr lang="de-DE" kern="0" dirty="0"/>
          </a:p>
          <a:p>
            <a:pPr marL="0" lvl="1" indent="0">
              <a:buNone/>
            </a:pPr>
            <a:r>
              <a:rPr lang="de-DE" kern="0" dirty="0"/>
              <a:t>Aktuell: 340 Arbeitgeber mit über 300.000 Mitarbeitenden </a:t>
            </a:r>
          </a:p>
          <a:p>
            <a:pPr lvl="1"/>
            <a:endParaRPr lang="de-DE" kern="0" dirty="0"/>
          </a:p>
          <a:p>
            <a:pPr lvl="1"/>
            <a:endParaRPr lang="de-DE" kern="0" dirty="0"/>
          </a:p>
          <a:p>
            <a:pPr lvl="1" algn="ctr"/>
            <a:endParaRPr lang="de-DE" kern="0" dirty="0"/>
          </a:p>
          <a:p>
            <a:pPr marL="4763" lvl="1" indent="0">
              <a:buFont typeface="Arial"/>
              <a:buNone/>
            </a:pPr>
            <a:endParaRPr lang="de-DE" kern="0" dirty="0"/>
          </a:p>
          <a:p>
            <a:endParaRPr lang="de-DE" kern="0" dirty="0"/>
          </a:p>
        </p:txBody>
      </p:sp>
    </p:spTree>
    <p:extLst>
      <p:ext uri="{BB962C8B-B14F-4D97-AF65-F5344CB8AC3E}">
        <p14:creationId xmlns:p14="http://schemas.microsoft.com/office/powerpoint/2010/main" val="2197134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Foliennummernplatzhalter 5"/>
          <p:cNvSpPr txBox="1">
            <a:spLocks noGrp="1"/>
          </p:cNvSpPr>
          <p:nvPr/>
        </p:nvSpPr>
        <p:spPr bwMode="auto">
          <a:xfrm>
            <a:off x="7658100" y="57150"/>
            <a:ext cx="3429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defRPr b="1">
                <a:solidFill>
                  <a:srgbClr val="1D3569"/>
                </a:solidFill>
                <a:latin typeface="Arial Narrow" pitchFamily="34" charset="0"/>
                <a:ea typeface="Arial Unicode MS" pitchFamily="34" charset="-128"/>
                <a:cs typeface="Arial Unicode MS" pitchFamily="34" charset="-128"/>
              </a:defRPr>
            </a:lvl1pPr>
            <a:lvl2pPr marL="742950" indent="-285750">
              <a:spcBef>
                <a:spcPts val="600"/>
              </a:spcBef>
              <a:buClr>
                <a:srgbClr val="EF7F01"/>
              </a:buClr>
              <a:buSzPct val="120000"/>
              <a:buFont typeface="Arial" pitchFamily="34" charset="0"/>
              <a:buChar char="•"/>
              <a:defRPr b="1">
                <a:solidFill>
                  <a:srgbClr val="1D3569"/>
                </a:solidFill>
                <a:latin typeface="Arial Narrow" pitchFamily="34" charset="0"/>
                <a:ea typeface="Arial Unicode MS" pitchFamily="34" charset="-128"/>
                <a:cs typeface="Arial Unicode MS" pitchFamily="34" charset="-128"/>
              </a:defRPr>
            </a:lvl2pPr>
            <a:lvl3pPr marL="1143000" indent="-228600" fontAlgn="ctr">
              <a:spcBef>
                <a:spcPts val="600"/>
              </a:spcBef>
              <a:buClr>
                <a:srgbClr val="EF7F01"/>
              </a:buClr>
              <a:buSzPct val="120000"/>
              <a:buFont typeface="Arial" pitchFamily="34" charset="0"/>
              <a:buChar char="•"/>
              <a:defRPr b="1">
                <a:solidFill>
                  <a:srgbClr val="1D3569"/>
                </a:solidFill>
                <a:latin typeface="Arial Narrow" pitchFamily="34" charset="0"/>
                <a:ea typeface="Arial Unicode MS" pitchFamily="34" charset="-128"/>
                <a:cs typeface="Arial Unicode MS" pitchFamily="34" charset="-128"/>
              </a:defRPr>
            </a:lvl3pPr>
            <a:lvl4pPr marL="1600200" indent="-228600" fontAlgn="ctr">
              <a:spcBef>
                <a:spcPts val="600"/>
              </a:spcBef>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4pPr>
            <a:lvl5pPr marL="2057400" indent="-228600" fontAlgn="ctr">
              <a:spcBef>
                <a:spcPts val="600"/>
              </a:spcBef>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5pPr>
            <a:lvl6pPr marL="2514600" indent="-228600" eaLnBrk="0" fontAlgn="ctr" hangingPunct="0">
              <a:spcBef>
                <a:spcPts val="600"/>
              </a:spcBef>
              <a:spcAft>
                <a:spcPct val="0"/>
              </a:spcAft>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6pPr>
            <a:lvl7pPr marL="2971800" indent="-228600" eaLnBrk="0" fontAlgn="ctr" hangingPunct="0">
              <a:spcBef>
                <a:spcPts val="600"/>
              </a:spcBef>
              <a:spcAft>
                <a:spcPct val="0"/>
              </a:spcAft>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7pPr>
            <a:lvl8pPr marL="3429000" indent="-228600" eaLnBrk="0" fontAlgn="ctr" hangingPunct="0">
              <a:spcBef>
                <a:spcPts val="600"/>
              </a:spcBef>
              <a:spcAft>
                <a:spcPct val="0"/>
              </a:spcAft>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8pPr>
            <a:lvl9pPr marL="3886200" indent="-228600" eaLnBrk="0" fontAlgn="ctr" hangingPunct="0">
              <a:spcBef>
                <a:spcPts val="600"/>
              </a:spcBef>
              <a:spcAft>
                <a:spcPct val="0"/>
              </a:spcAft>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9pPr>
          </a:lstStyle>
          <a:p>
            <a:pPr algn="r">
              <a:spcBef>
                <a:spcPct val="0"/>
              </a:spcBef>
            </a:pPr>
            <a:fld id="{F5AB6FF0-3D30-4E41-B13B-518B75F3681B}" type="slidenum">
              <a:rPr lang="en-US" altLang="de-DE" sz="1050">
                <a:solidFill>
                  <a:schemeClr val="bg1"/>
                </a:solidFill>
                <a:latin typeface="StoneSans"/>
              </a:rPr>
              <a:pPr algn="r">
                <a:spcBef>
                  <a:spcPct val="0"/>
                </a:spcBef>
              </a:pPr>
              <a:t>21</a:t>
            </a:fld>
            <a:endParaRPr lang="en-US" altLang="de-DE" sz="1050">
              <a:solidFill>
                <a:schemeClr val="bg1"/>
              </a:solidFill>
              <a:latin typeface="StoneSans"/>
            </a:endParaRPr>
          </a:p>
        </p:txBody>
      </p:sp>
      <p:sp>
        <p:nvSpPr>
          <p:cNvPr id="13" name="Inhaltsplatzhalter 2">
            <a:extLst>
              <a:ext uri="{FF2B5EF4-FFF2-40B4-BE49-F238E27FC236}">
                <a16:creationId xmlns:a16="http://schemas.microsoft.com/office/drawing/2014/main" id="{DBAA5BC0-4CF7-D173-CA09-7D477D646399}"/>
              </a:ext>
            </a:extLst>
          </p:cNvPr>
          <p:cNvSpPr txBox="1">
            <a:spLocks/>
          </p:cNvSpPr>
          <p:nvPr/>
        </p:nvSpPr>
        <p:spPr>
          <a:xfrm>
            <a:off x="645192" y="815505"/>
            <a:ext cx="3086724" cy="619810"/>
          </a:xfrm>
          <a:prstGeom prst="rect">
            <a:avLst/>
          </a:prstGeom>
        </p:spPr>
        <p:txBody>
          <a:bodyPr/>
          <a:lstStyle>
            <a:lvl1pPr algn="l" defTabSz="915965" eaLnBrk="1" hangingPunct="1">
              <a:lnSpc>
                <a:spcPct val="100000"/>
              </a:lnSpc>
              <a:spcBef>
                <a:spcPts val="600"/>
              </a:spcBef>
              <a:spcAft>
                <a:spcPts val="0"/>
              </a:spcAft>
              <a:defRPr sz="2000" b="0">
                <a:solidFill>
                  <a:schemeClr val="tx1"/>
                </a:solidFill>
                <a:latin typeface="+mn-lt"/>
                <a:ea typeface="+mn-ea"/>
                <a:cs typeface="+mn-cs"/>
              </a:defRPr>
            </a:lvl1pPr>
            <a:lvl2pPr marL="182558" indent="-182558" algn="l" defTabSz="915965" eaLnBrk="1" hangingPunct="1">
              <a:lnSpc>
                <a:spcPct val="100000"/>
              </a:lnSpc>
              <a:spcBef>
                <a:spcPts val="600"/>
              </a:spcBef>
              <a:spcAft>
                <a:spcPts val="0"/>
              </a:spcAft>
              <a:buClr>
                <a:srgbClr val="EF7F01"/>
              </a:buClr>
              <a:buSzPct val="80000"/>
              <a:buFont typeface="Arial"/>
              <a:buChar char="•"/>
              <a:defRPr sz="2000" b="0">
                <a:solidFill>
                  <a:schemeClr val="tx1"/>
                </a:solidFill>
                <a:latin typeface="+mn-lt"/>
                <a:ea typeface="+mn-ea"/>
                <a:cs typeface="+mn-cs"/>
              </a:defRPr>
            </a:lvl2pPr>
            <a:lvl3pPr marL="361941" marR="0" indent="-180971"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3pPr>
            <a:lvl4pPr marL="546086" indent="-179384" algn="l" defTabSz="915965" eaLnBrk="1" hangingPunct="1">
              <a:lnSpc>
                <a:spcPct val="100000"/>
              </a:lnSpc>
              <a:spcBef>
                <a:spcPts val="600"/>
              </a:spcBef>
              <a:spcAft>
                <a:spcPts val="0"/>
              </a:spcAft>
              <a:buClr>
                <a:srgbClr val="EF7F01"/>
              </a:buClr>
              <a:buSzPct val="80000"/>
              <a:buFont typeface="Arial Narrow"/>
              <a:buChar char="•"/>
              <a:defRPr sz="2000" b="0">
                <a:solidFill>
                  <a:schemeClr val="tx1"/>
                </a:solidFill>
                <a:latin typeface="+mn-lt"/>
                <a:ea typeface="+mn-ea"/>
                <a:cs typeface="+mn-cs"/>
              </a:defRPr>
            </a:lvl4pPr>
            <a:lvl5pPr marL="712770" marR="0" indent="-165096"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5pPr>
            <a:lvl6pPr marL="893741"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6pPr>
            <a:lvl7pPr marL="1076298" indent="-180971"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7pPr>
            <a:lvl8pPr marL="1255682"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8pPr>
            <a:lvl9pPr marL="2179583" indent="-165096" algn="l" defTabSz="915965" eaLnBrk="1" hangingPunct="1">
              <a:lnSpc>
                <a:spcPct val="95000"/>
              </a:lnSpc>
              <a:spcBef>
                <a:spcPts val="0"/>
              </a:spcBef>
              <a:spcAft>
                <a:spcPts val="0"/>
              </a:spcAft>
              <a:buClr>
                <a:srgbClr val="1D3569"/>
              </a:buClr>
              <a:buSzPct val="110000"/>
              <a:buFont typeface="Arial Narrow"/>
              <a:buChar char="•"/>
              <a:defRPr sz="1600">
                <a:solidFill>
                  <a:srgbClr val="1D3569"/>
                </a:solidFill>
                <a:latin typeface="+mn-lt"/>
                <a:ea typeface="+mn-ea"/>
                <a:cs typeface="+mn-cs"/>
              </a:defRPr>
            </a:lvl9pPr>
          </a:lstStyle>
          <a:p>
            <a:pPr marL="0" lvl="1" indent="0">
              <a:buNone/>
            </a:pPr>
            <a:r>
              <a:rPr lang="de-DE" kern="0" dirty="0"/>
              <a:t>Netzwerk</a:t>
            </a:r>
          </a:p>
          <a:p>
            <a:pPr marL="4763" lvl="1" indent="0">
              <a:buFont typeface="Arial"/>
              <a:buNone/>
            </a:pPr>
            <a:endParaRPr lang="de-DE" kern="0" dirty="0"/>
          </a:p>
          <a:p>
            <a:endParaRPr lang="de-DE" kern="0" dirty="0"/>
          </a:p>
        </p:txBody>
      </p:sp>
      <p:sp>
        <p:nvSpPr>
          <p:cNvPr id="14" name="Inhaltsplatzhalter 6">
            <a:extLst>
              <a:ext uri="{FF2B5EF4-FFF2-40B4-BE49-F238E27FC236}">
                <a16:creationId xmlns:a16="http://schemas.microsoft.com/office/drawing/2014/main" id="{82BF9009-68C6-A935-9851-21A857FA7416}"/>
              </a:ext>
            </a:extLst>
          </p:cNvPr>
          <p:cNvSpPr txBox="1">
            <a:spLocks/>
          </p:cNvSpPr>
          <p:nvPr/>
        </p:nvSpPr>
        <p:spPr>
          <a:xfrm>
            <a:off x="4679951" y="881905"/>
            <a:ext cx="3708400" cy="517525"/>
          </a:xfrm>
          <a:prstGeom prst="rect">
            <a:avLst/>
          </a:prstGeom>
        </p:spPr>
        <p:txBody>
          <a:bodyPr/>
          <a:lstStyle>
            <a:lvl1pPr algn="l" defTabSz="915965" eaLnBrk="1" hangingPunct="1">
              <a:lnSpc>
                <a:spcPct val="100000"/>
              </a:lnSpc>
              <a:spcBef>
                <a:spcPts val="600"/>
              </a:spcBef>
              <a:spcAft>
                <a:spcPts val="0"/>
              </a:spcAft>
              <a:defRPr sz="2000" b="0">
                <a:solidFill>
                  <a:schemeClr val="tx1"/>
                </a:solidFill>
                <a:latin typeface="+mn-lt"/>
                <a:ea typeface="+mn-ea"/>
                <a:cs typeface="+mn-cs"/>
              </a:defRPr>
            </a:lvl1pPr>
            <a:lvl2pPr marL="182558" indent="-182558" algn="l" defTabSz="915965" eaLnBrk="1" hangingPunct="1">
              <a:lnSpc>
                <a:spcPct val="100000"/>
              </a:lnSpc>
              <a:spcBef>
                <a:spcPts val="600"/>
              </a:spcBef>
              <a:spcAft>
                <a:spcPts val="0"/>
              </a:spcAft>
              <a:buClr>
                <a:srgbClr val="EF7F01"/>
              </a:buClr>
              <a:buSzPct val="80000"/>
              <a:buFont typeface="Arial"/>
              <a:buChar char="•"/>
              <a:defRPr sz="2000" b="0">
                <a:solidFill>
                  <a:schemeClr val="tx1"/>
                </a:solidFill>
                <a:latin typeface="+mn-lt"/>
                <a:ea typeface="+mn-ea"/>
                <a:cs typeface="+mn-cs"/>
              </a:defRPr>
            </a:lvl2pPr>
            <a:lvl3pPr marL="361941" marR="0" indent="-180971"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3pPr>
            <a:lvl4pPr marL="546086" indent="-179384" algn="l" defTabSz="915965" eaLnBrk="1" hangingPunct="1">
              <a:lnSpc>
                <a:spcPct val="100000"/>
              </a:lnSpc>
              <a:spcBef>
                <a:spcPts val="600"/>
              </a:spcBef>
              <a:spcAft>
                <a:spcPts val="0"/>
              </a:spcAft>
              <a:buClr>
                <a:srgbClr val="EF7F01"/>
              </a:buClr>
              <a:buSzPct val="80000"/>
              <a:buFont typeface="Arial Narrow"/>
              <a:buChar char="•"/>
              <a:defRPr sz="2000" b="0">
                <a:solidFill>
                  <a:schemeClr val="tx1"/>
                </a:solidFill>
                <a:latin typeface="+mn-lt"/>
                <a:ea typeface="+mn-ea"/>
                <a:cs typeface="+mn-cs"/>
              </a:defRPr>
            </a:lvl4pPr>
            <a:lvl5pPr marL="712770" marR="0" indent="-165096"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5pPr>
            <a:lvl6pPr marL="893741"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6pPr>
            <a:lvl7pPr marL="1076298" indent="-180971"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7pPr>
            <a:lvl8pPr marL="1255682"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8pPr>
            <a:lvl9pPr marL="2179583" indent="-165096" algn="l" defTabSz="915965" eaLnBrk="1" hangingPunct="1">
              <a:lnSpc>
                <a:spcPct val="95000"/>
              </a:lnSpc>
              <a:spcBef>
                <a:spcPts val="0"/>
              </a:spcBef>
              <a:spcAft>
                <a:spcPts val="0"/>
              </a:spcAft>
              <a:buClr>
                <a:srgbClr val="1D3569"/>
              </a:buClr>
              <a:buSzPct val="110000"/>
              <a:buFont typeface="Arial Narrow"/>
              <a:buChar char="•"/>
              <a:defRPr sz="1600">
                <a:solidFill>
                  <a:srgbClr val="1D3569"/>
                </a:solidFill>
                <a:latin typeface="+mn-lt"/>
                <a:ea typeface="+mn-ea"/>
                <a:cs typeface="+mn-cs"/>
              </a:defRPr>
            </a:lvl9pPr>
          </a:lstStyle>
          <a:p>
            <a:endParaRPr lang="de-DE" kern="0" dirty="0"/>
          </a:p>
        </p:txBody>
      </p:sp>
      <p:sp>
        <p:nvSpPr>
          <p:cNvPr id="16" name="Titel 1"/>
          <p:cNvSpPr>
            <a:spLocks noGrp="1"/>
          </p:cNvSpPr>
          <p:nvPr>
            <p:ph type="title"/>
          </p:nvPr>
        </p:nvSpPr>
        <p:spPr>
          <a:xfrm>
            <a:off x="708803" y="234412"/>
            <a:ext cx="7495572" cy="547688"/>
          </a:xfrm>
        </p:spPr>
        <p:txBody>
          <a:bodyPr/>
          <a:lstStyle/>
          <a:p>
            <a:r>
              <a:rPr lang="de-DE" sz="2400" dirty="0"/>
              <a:t>Fahrradfreundlicher Arbeitgeber</a:t>
            </a:r>
          </a:p>
        </p:txBody>
      </p:sp>
      <p:sp>
        <p:nvSpPr>
          <p:cNvPr id="2" name="Datumsplatzhalter 1"/>
          <p:cNvSpPr>
            <a:spLocks noGrp="1"/>
          </p:cNvSpPr>
          <p:nvPr>
            <p:ph type="dt" sz="half" idx="10"/>
          </p:nvPr>
        </p:nvSpPr>
        <p:spPr/>
        <p:txBody>
          <a:bodyPr/>
          <a:lstStyle/>
          <a:p>
            <a:fld id="{9B7C9FDF-281B-4A3A-B032-860E397BCA89}" type="datetime1">
              <a:rPr lang="de-DE" smtClean="0"/>
              <a:t>11.04.2025</a:t>
            </a:fld>
            <a:endParaRPr lang="de-DE"/>
          </a:p>
        </p:txBody>
      </p:sp>
      <p:sp>
        <p:nvSpPr>
          <p:cNvPr id="8" name="Fußzeilenplatzhalter 7"/>
          <p:cNvSpPr>
            <a:spLocks noGrp="1"/>
          </p:cNvSpPr>
          <p:nvPr>
            <p:ph type="ftr" sz="quarter" idx="11"/>
          </p:nvPr>
        </p:nvSpPr>
        <p:spPr/>
        <p:txBody>
          <a:bodyPr/>
          <a:lstStyle/>
          <a:p>
            <a:r>
              <a:rPr lang="de-DE" dirty="0"/>
              <a:t>ADFC-Aktivitäten im Radtourismus</a:t>
            </a:r>
          </a:p>
        </p:txBody>
      </p:sp>
      <p:sp>
        <p:nvSpPr>
          <p:cNvPr id="9" name="Foliennummernplatzhalter 8"/>
          <p:cNvSpPr>
            <a:spLocks noGrp="1"/>
          </p:cNvSpPr>
          <p:nvPr>
            <p:ph type="sldNum" sz="quarter" idx="12"/>
          </p:nvPr>
        </p:nvSpPr>
        <p:spPr/>
        <p:txBody>
          <a:bodyPr/>
          <a:lstStyle/>
          <a:p>
            <a:fld id="{991B67ED-B1F9-47A8-A915-8AA62DD0FD5C}" type="slidenum">
              <a:rPr lang="de-DE" smtClean="0"/>
              <a:t>21</a:t>
            </a:fld>
            <a:endParaRPr lang="de-DE"/>
          </a:p>
        </p:txBody>
      </p:sp>
      <p:sp>
        <p:nvSpPr>
          <p:cNvPr id="17" name="Inhaltsplatzhalter 2">
            <a:extLst>
              <a:ext uri="{FF2B5EF4-FFF2-40B4-BE49-F238E27FC236}">
                <a16:creationId xmlns:a16="http://schemas.microsoft.com/office/drawing/2014/main" id="{FA21547F-75D5-4EA8-9B59-F298D0AFA0A9}"/>
              </a:ext>
            </a:extLst>
          </p:cNvPr>
          <p:cNvSpPr txBox="1">
            <a:spLocks/>
          </p:cNvSpPr>
          <p:nvPr/>
        </p:nvSpPr>
        <p:spPr>
          <a:xfrm>
            <a:off x="2114754" y="1399430"/>
            <a:ext cx="6273597" cy="2712938"/>
          </a:xfrm>
          <a:prstGeom prst="rect">
            <a:avLst/>
          </a:prstGeom>
        </p:spPr>
        <p:txBody>
          <a:bodyPr/>
          <a:lstStyle>
            <a:lvl1pPr algn="l" defTabSz="915965" eaLnBrk="1" hangingPunct="1">
              <a:lnSpc>
                <a:spcPct val="100000"/>
              </a:lnSpc>
              <a:spcBef>
                <a:spcPts val="600"/>
              </a:spcBef>
              <a:spcAft>
                <a:spcPts val="0"/>
              </a:spcAft>
              <a:defRPr sz="2000" b="0">
                <a:solidFill>
                  <a:schemeClr val="tx1"/>
                </a:solidFill>
                <a:latin typeface="+mn-lt"/>
                <a:ea typeface="+mn-ea"/>
                <a:cs typeface="+mn-cs"/>
              </a:defRPr>
            </a:lvl1pPr>
            <a:lvl2pPr marL="182558" indent="-182558" algn="l" defTabSz="915965" eaLnBrk="1" hangingPunct="1">
              <a:lnSpc>
                <a:spcPct val="100000"/>
              </a:lnSpc>
              <a:spcBef>
                <a:spcPts val="600"/>
              </a:spcBef>
              <a:spcAft>
                <a:spcPts val="0"/>
              </a:spcAft>
              <a:buClr>
                <a:srgbClr val="EF7F01"/>
              </a:buClr>
              <a:buSzPct val="80000"/>
              <a:buFont typeface="Arial"/>
              <a:buChar char="•"/>
              <a:defRPr sz="2000" b="0">
                <a:solidFill>
                  <a:schemeClr val="tx1"/>
                </a:solidFill>
                <a:latin typeface="+mn-lt"/>
                <a:ea typeface="+mn-ea"/>
                <a:cs typeface="+mn-cs"/>
              </a:defRPr>
            </a:lvl2pPr>
            <a:lvl3pPr marL="361941" marR="0" indent="-180971"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3pPr>
            <a:lvl4pPr marL="546086" indent="-179384" algn="l" defTabSz="915965" eaLnBrk="1" hangingPunct="1">
              <a:lnSpc>
                <a:spcPct val="100000"/>
              </a:lnSpc>
              <a:spcBef>
                <a:spcPts val="600"/>
              </a:spcBef>
              <a:spcAft>
                <a:spcPts val="0"/>
              </a:spcAft>
              <a:buClr>
                <a:srgbClr val="EF7F01"/>
              </a:buClr>
              <a:buSzPct val="80000"/>
              <a:buFont typeface="Arial Narrow"/>
              <a:buChar char="•"/>
              <a:defRPr sz="2000" b="0">
                <a:solidFill>
                  <a:schemeClr val="tx1"/>
                </a:solidFill>
                <a:latin typeface="+mn-lt"/>
                <a:ea typeface="+mn-ea"/>
                <a:cs typeface="+mn-cs"/>
              </a:defRPr>
            </a:lvl4pPr>
            <a:lvl5pPr marL="712770" marR="0" indent="-165096"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5pPr>
            <a:lvl6pPr marL="893741"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6pPr>
            <a:lvl7pPr marL="1076298" indent="-180971"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7pPr>
            <a:lvl8pPr marL="1255682"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8pPr>
            <a:lvl9pPr marL="2179583" indent="-165096" algn="l" defTabSz="915965" eaLnBrk="1" hangingPunct="1">
              <a:lnSpc>
                <a:spcPct val="95000"/>
              </a:lnSpc>
              <a:spcBef>
                <a:spcPts val="0"/>
              </a:spcBef>
              <a:spcAft>
                <a:spcPts val="0"/>
              </a:spcAft>
              <a:buClr>
                <a:srgbClr val="1D3569"/>
              </a:buClr>
              <a:buSzPct val="110000"/>
              <a:buFont typeface="Arial Narrow"/>
              <a:buChar char="•"/>
              <a:defRPr sz="1600">
                <a:solidFill>
                  <a:srgbClr val="1D3569"/>
                </a:solidFill>
                <a:latin typeface="+mn-lt"/>
                <a:ea typeface="+mn-ea"/>
                <a:cs typeface="+mn-cs"/>
              </a:defRPr>
            </a:lvl9pPr>
          </a:lstStyle>
          <a:p>
            <a:pPr lvl="1"/>
            <a:r>
              <a:rPr lang="de-DE" kern="0" dirty="0"/>
              <a:t>Projektleitung – Sara Tsudome</a:t>
            </a:r>
          </a:p>
          <a:p>
            <a:pPr lvl="1"/>
            <a:r>
              <a:rPr lang="de-DE" kern="0" dirty="0"/>
              <a:t>23 </a:t>
            </a:r>
            <a:r>
              <a:rPr lang="de-DE" kern="0" dirty="0" err="1"/>
              <a:t>Auditor:innen</a:t>
            </a:r>
            <a:endParaRPr lang="de-DE" kern="0" dirty="0"/>
          </a:p>
          <a:p>
            <a:pPr lvl="1"/>
            <a:r>
              <a:rPr lang="de-DE" kern="0" dirty="0"/>
              <a:t>Landesverbände und Gliederungen vor Ort</a:t>
            </a:r>
          </a:p>
          <a:p>
            <a:pPr lvl="1"/>
            <a:r>
              <a:rPr lang="de-DE" kern="0" dirty="0"/>
              <a:t>AOK, JobRad, Stadt Essen, Land Hessen</a:t>
            </a:r>
          </a:p>
          <a:p>
            <a:pPr lvl="1"/>
            <a:endParaRPr lang="de-DE" kern="0" dirty="0"/>
          </a:p>
          <a:p>
            <a:pPr marL="0" lvl="1" indent="0">
              <a:buNone/>
            </a:pPr>
            <a:r>
              <a:rPr lang="de-DE" kern="0" dirty="0">
                <a:hlinkClick r:id="rId3"/>
              </a:rPr>
              <a:t>https://www.fahrradfreundlicher-arbeitgeber.de/</a:t>
            </a:r>
            <a:endParaRPr lang="de-DE" kern="0" dirty="0"/>
          </a:p>
          <a:p>
            <a:pPr marL="0" lvl="1" indent="0">
              <a:buNone/>
            </a:pPr>
            <a:endParaRPr lang="de-DE" kern="0" dirty="0"/>
          </a:p>
          <a:p>
            <a:pPr lvl="1"/>
            <a:endParaRPr lang="de-DE" kern="0" dirty="0"/>
          </a:p>
          <a:p>
            <a:pPr lvl="1" algn="ctr"/>
            <a:endParaRPr lang="de-DE" kern="0" dirty="0"/>
          </a:p>
          <a:p>
            <a:pPr marL="4763" lvl="1" indent="0">
              <a:buFont typeface="Arial"/>
              <a:buNone/>
            </a:pPr>
            <a:endParaRPr lang="de-DE" kern="0" dirty="0"/>
          </a:p>
          <a:p>
            <a:endParaRPr lang="de-DE" kern="0" dirty="0"/>
          </a:p>
        </p:txBody>
      </p:sp>
      <p:pic>
        <p:nvPicPr>
          <p:cNvPr id="4" name="Grafik 3">
            <a:extLst>
              <a:ext uri="{FF2B5EF4-FFF2-40B4-BE49-F238E27FC236}">
                <a16:creationId xmlns:a16="http://schemas.microsoft.com/office/drawing/2014/main" id="{414B37AF-A4F7-4CE7-9CEC-4F705B3336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08803" y="1601520"/>
            <a:ext cx="1075454" cy="1122727"/>
          </a:xfrm>
          <a:prstGeom prst="rect">
            <a:avLst/>
          </a:prstGeom>
        </p:spPr>
      </p:pic>
    </p:spTree>
    <p:extLst>
      <p:ext uri="{BB962C8B-B14F-4D97-AF65-F5344CB8AC3E}">
        <p14:creationId xmlns:p14="http://schemas.microsoft.com/office/powerpoint/2010/main" val="1548243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Foliennummernplatzhalter 5"/>
          <p:cNvSpPr txBox="1">
            <a:spLocks noGrp="1"/>
          </p:cNvSpPr>
          <p:nvPr/>
        </p:nvSpPr>
        <p:spPr bwMode="auto">
          <a:xfrm>
            <a:off x="7658100" y="57150"/>
            <a:ext cx="3429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defRPr b="1">
                <a:solidFill>
                  <a:srgbClr val="1D3569"/>
                </a:solidFill>
                <a:latin typeface="Arial Narrow" pitchFamily="34" charset="0"/>
                <a:ea typeface="Arial Unicode MS" pitchFamily="34" charset="-128"/>
                <a:cs typeface="Arial Unicode MS" pitchFamily="34" charset="-128"/>
              </a:defRPr>
            </a:lvl1pPr>
            <a:lvl2pPr marL="742950" indent="-285750">
              <a:spcBef>
                <a:spcPts val="600"/>
              </a:spcBef>
              <a:buClr>
                <a:srgbClr val="EF7F01"/>
              </a:buClr>
              <a:buSzPct val="120000"/>
              <a:buFont typeface="Arial" pitchFamily="34" charset="0"/>
              <a:buChar char="•"/>
              <a:defRPr b="1">
                <a:solidFill>
                  <a:srgbClr val="1D3569"/>
                </a:solidFill>
                <a:latin typeface="Arial Narrow" pitchFamily="34" charset="0"/>
                <a:ea typeface="Arial Unicode MS" pitchFamily="34" charset="-128"/>
                <a:cs typeface="Arial Unicode MS" pitchFamily="34" charset="-128"/>
              </a:defRPr>
            </a:lvl2pPr>
            <a:lvl3pPr marL="1143000" indent="-228600" fontAlgn="ctr">
              <a:spcBef>
                <a:spcPts val="600"/>
              </a:spcBef>
              <a:buClr>
                <a:srgbClr val="EF7F01"/>
              </a:buClr>
              <a:buSzPct val="120000"/>
              <a:buFont typeface="Arial" pitchFamily="34" charset="0"/>
              <a:buChar char="•"/>
              <a:defRPr b="1">
                <a:solidFill>
                  <a:srgbClr val="1D3569"/>
                </a:solidFill>
                <a:latin typeface="Arial Narrow" pitchFamily="34" charset="0"/>
                <a:ea typeface="Arial Unicode MS" pitchFamily="34" charset="-128"/>
                <a:cs typeface="Arial Unicode MS" pitchFamily="34" charset="-128"/>
              </a:defRPr>
            </a:lvl3pPr>
            <a:lvl4pPr marL="1600200" indent="-228600" fontAlgn="ctr">
              <a:spcBef>
                <a:spcPts val="600"/>
              </a:spcBef>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4pPr>
            <a:lvl5pPr marL="2057400" indent="-228600" fontAlgn="ctr">
              <a:spcBef>
                <a:spcPts val="600"/>
              </a:spcBef>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5pPr>
            <a:lvl6pPr marL="2514600" indent="-228600" eaLnBrk="0" fontAlgn="ctr" hangingPunct="0">
              <a:spcBef>
                <a:spcPts val="600"/>
              </a:spcBef>
              <a:spcAft>
                <a:spcPct val="0"/>
              </a:spcAft>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6pPr>
            <a:lvl7pPr marL="2971800" indent="-228600" eaLnBrk="0" fontAlgn="ctr" hangingPunct="0">
              <a:spcBef>
                <a:spcPts val="600"/>
              </a:spcBef>
              <a:spcAft>
                <a:spcPct val="0"/>
              </a:spcAft>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7pPr>
            <a:lvl8pPr marL="3429000" indent="-228600" eaLnBrk="0" fontAlgn="ctr" hangingPunct="0">
              <a:spcBef>
                <a:spcPts val="600"/>
              </a:spcBef>
              <a:spcAft>
                <a:spcPct val="0"/>
              </a:spcAft>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8pPr>
            <a:lvl9pPr marL="3886200" indent="-228600" eaLnBrk="0" fontAlgn="ctr" hangingPunct="0">
              <a:spcBef>
                <a:spcPts val="600"/>
              </a:spcBef>
              <a:spcAft>
                <a:spcPct val="0"/>
              </a:spcAft>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9pPr>
          </a:lstStyle>
          <a:p>
            <a:pPr algn="r">
              <a:spcBef>
                <a:spcPct val="0"/>
              </a:spcBef>
            </a:pPr>
            <a:fld id="{F5AB6FF0-3D30-4E41-B13B-518B75F3681B}" type="slidenum">
              <a:rPr lang="en-US" altLang="de-DE" sz="1050">
                <a:solidFill>
                  <a:schemeClr val="bg1"/>
                </a:solidFill>
                <a:latin typeface="StoneSans"/>
              </a:rPr>
              <a:pPr algn="r">
                <a:spcBef>
                  <a:spcPct val="0"/>
                </a:spcBef>
              </a:pPr>
              <a:t>22</a:t>
            </a:fld>
            <a:endParaRPr lang="en-US" altLang="de-DE" sz="1050">
              <a:solidFill>
                <a:schemeClr val="bg1"/>
              </a:solidFill>
              <a:latin typeface="StoneSans"/>
            </a:endParaRPr>
          </a:p>
        </p:txBody>
      </p:sp>
      <p:sp>
        <p:nvSpPr>
          <p:cNvPr id="13" name="Inhaltsplatzhalter 2">
            <a:extLst>
              <a:ext uri="{FF2B5EF4-FFF2-40B4-BE49-F238E27FC236}">
                <a16:creationId xmlns:a16="http://schemas.microsoft.com/office/drawing/2014/main" id="{DBAA5BC0-4CF7-D173-CA09-7D477D646399}"/>
              </a:ext>
            </a:extLst>
          </p:cNvPr>
          <p:cNvSpPr txBox="1">
            <a:spLocks/>
          </p:cNvSpPr>
          <p:nvPr/>
        </p:nvSpPr>
        <p:spPr>
          <a:xfrm>
            <a:off x="571392" y="881905"/>
            <a:ext cx="4038708" cy="619810"/>
          </a:xfrm>
          <a:prstGeom prst="rect">
            <a:avLst/>
          </a:prstGeom>
        </p:spPr>
        <p:txBody>
          <a:bodyPr/>
          <a:lstStyle>
            <a:lvl1pPr algn="l" defTabSz="915965" eaLnBrk="1" hangingPunct="1">
              <a:lnSpc>
                <a:spcPct val="100000"/>
              </a:lnSpc>
              <a:spcBef>
                <a:spcPts val="600"/>
              </a:spcBef>
              <a:spcAft>
                <a:spcPts val="0"/>
              </a:spcAft>
              <a:defRPr sz="2000" b="0">
                <a:solidFill>
                  <a:schemeClr val="tx1"/>
                </a:solidFill>
                <a:latin typeface="+mn-lt"/>
                <a:ea typeface="+mn-ea"/>
                <a:cs typeface="+mn-cs"/>
              </a:defRPr>
            </a:lvl1pPr>
            <a:lvl2pPr marL="182558" indent="-182558" algn="l" defTabSz="915965" eaLnBrk="1" hangingPunct="1">
              <a:lnSpc>
                <a:spcPct val="100000"/>
              </a:lnSpc>
              <a:spcBef>
                <a:spcPts val="600"/>
              </a:spcBef>
              <a:spcAft>
                <a:spcPts val="0"/>
              </a:spcAft>
              <a:buClr>
                <a:srgbClr val="EF7F01"/>
              </a:buClr>
              <a:buSzPct val="80000"/>
              <a:buFont typeface="Arial"/>
              <a:buChar char="•"/>
              <a:defRPr sz="2000" b="0">
                <a:solidFill>
                  <a:schemeClr val="tx1"/>
                </a:solidFill>
                <a:latin typeface="+mn-lt"/>
                <a:ea typeface="+mn-ea"/>
                <a:cs typeface="+mn-cs"/>
              </a:defRPr>
            </a:lvl2pPr>
            <a:lvl3pPr marL="361941" marR="0" indent="-180971"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3pPr>
            <a:lvl4pPr marL="546086" indent="-179384" algn="l" defTabSz="915965" eaLnBrk="1" hangingPunct="1">
              <a:lnSpc>
                <a:spcPct val="100000"/>
              </a:lnSpc>
              <a:spcBef>
                <a:spcPts val="600"/>
              </a:spcBef>
              <a:spcAft>
                <a:spcPts val="0"/>
              </a:spcAft>
              <a:buClr>
                <a:srgbClr val="EF7F01"/>
              </a:buClr>
              <a:buSzPct val="80000"/>
              <a:buFont typeface="Arial Narrow"/>
              <a:buChar char="•"/>
              <a:defRPr sz="2000" b="0">
                <a:solidFill>
                  <a:schemeClr val="tx1"/>
                </a:solidFill>
                <a:latin typeface="+mn-lt"/>
                <a:ea typeface="+mn-ea"/>
                <a:cs typeface="+mn-cs"/>
              </a:defRPr>
            </a:lvl4pPr>
            <a:lvl5pPr marL="712770" marR="0" indent="-165096"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5pPr>
            <a:lvl6pPr marL="893741"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6pPr>
            <a:lvl7pPr marL="1076298" indent="-180971"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7pPr>
            <a:lvl8pPr marL="1255682"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8pPr>
            <a:lvl9pPr marL="2179583" indent="-165096" algn="l" defTabSz="915965" eaLnBrk="1" hangingPunct="1">
              <a:lnSpc>
                <a:spcPct val="95000"/>
              </a:lnSpc>
              <a:spcBef>
                <a:spcPts val="0"/>
              </a:spcBef>
              <a:spcAft>
                <a:spcPts val="0"/>
              </a:spcAft>
              <a:buClr>
                <a:srgbClr val="1D3569"/>
              </a:buClr>
              <a:buSzPct val="110000"/>
              <a:buFont typeface="Arial Narrow"/>
              <a:buChar char="•"/>
              <a:defRPr sz="1600">
                <a:solidFill>
                  <a:srgbClr val="1D3569"/>
                </a:solidFill>
                <a:latin typeface="+mn-lt"/>
                <a:ea typeface="+mn-ea"/>
                <a:cs typeface="+mn-cs"/>
              </a:defRPr>
            </a:lvl9pPr>
          </a:lstStyle>
          <a:p>
            <a:pPr marL="0" lvl="1" indent="0" algn="ctr">
              <a:buNone/>
            </a:pPr>
            <a:r>
              <a:rPr lang="de-DE" kern="0" dirty="0"/>
              <a:t>Beispiele aus zertifizierten Betrieben</a:t>
            </a:r>
          </a:p>
          <a:p>
            <a:pPr marL="4763" lvl="1" indent="0">
              <a:buFont typeface="Arial"/>
              <a:buNone/>
            </a:pPr>
            <a:endParaRPr lang="de-DE" kern="0" dirty="0"/>
          </a:p>
          <a:p>
            <a:endParaRPr lang="de-DE" kern="0" dirty="0"/>
          </a:p>
        </p:txBody>
      </p:sp>
      <p:sp>
        <p:nvSpPr>
          <p:cNvPr id="14" name="Inhaltsplatzhalter 6">
            <a:extLst>
              <a:ext uri="{FF2B5EF4-FFF2-40B4-BE49-F238E27FC236}">
                <a16:creationId xmlns:a16="http://schemas.microsoft.com/office/drawing/2014/main" id="{82BF9009-68C6-A935-9851-21A857FA7416}"/>
              </a:ext>
            </a:extLst>
          </p:cNvPr>
          <p:cNvSpPr txBox="1">
            <a:spLocks/>
          </p:cNvSpPr>
          <p:nvPr/>
        </p:nvSpPr>
        <p:spPr>
          <a:xfrm>
            <a:off x="4679951" y="881905"/>
            <a:ext cx="3708400" cy="517525"/>
          </a:xfrm>
          <a:prstGeom prst="rect">
            <a:avLst/>
          </a:prstGeom>
        </p:spPr>
        <p:txBody>
          <a:bodyPr/>
          <a:lstStyle>
            <a:lvl1pPr algn="l" defTabSz="915965" eaLnBrk="1" hangingPunct="1">
              <a:lnSpc>
                <a:spcPct val="100000"/>
              </a:lnSpc>
              <a:spcBef>
                <a:spcPts val="600"/>
              </a:spcBef>
              <a:spcAft>
                <a:spcPts val="0"/>
              </a:spcAft>
              <a:defRPr sz="2000" b="0">
                <a:solidFill>
                  <a:schemeClr val="tx1"/>
                </a:solidFill>
                <a:latin typeface="+mn-lt"/>
                <a:ea typeface="+mn-ea"/>
                <a:cs typeface="+mn-cs"/>
              </a:defRPr>
            </a:lvl1pPr>
            <a:lvl2pPr marL="182558" indent="-182558" algn="l" defTabSz="915965" eaLnBrk="1" hangingPunct="1">
              <a:lnSpc>
                <a:spcPct val="100000"/>
              </a:lnSpc>
              <a:spcBef>
                <a:spcPts val="600"/>
              </a:spcBef>
              <a:spcAft>
                <a:spcPts val="0"/>
              </a:spcAft>
              <a:buClr>
                <a:srgbClr val="EF7F01"/>
              </a:buClr>
              <a:buSzPct val="80000"/>
              <a:buFont typeface="Arial"/>
              <a:buChar char="•"/>
              <a:defRPr sz="2000" b="0">
                <a:solidFill>
                  <a:schemeClr val="tx1"/>
                </a:solidFill>
                <a:latin typeface="+mn-lt"/>
                <a:ea typeface="+mn-ea"/>
                <a:cs typeface="+mn-cs"/>
              </a:defRPr>
            </a:lvl2pPr>
            <a:lvl3pPr marL="361941" marR="0" indent="-180971"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3pPr>
            <a:lvl4pPr marL="546086" indent="-179384" algn="l" defTabSz="915965" eaLnBrk="1" hangingPunct="1">
              <a:lnSpc>
                <a:spcPct val="100000"/>
              </a:lnSpc>
              <a:spcBef>
                <a:spcPts val="600"/>
              </a:spcBef>
              <a:spcAft>
                <a:spcPts val="0"/>
              </a:spcAft>
              <a:buClr>
                <a:srgbClr val="EF7F01"/>
              </a:buClr>
              <a:buSzPct val="80000"/>
              <a:buFont typeface="Arial Narrow"/>
              <a:buChar char="•"/>
              <a:defRPr sz="2000" b="0">
                <a:solidFill>
                  <a:schemeClr val="tx1"/>
                </a:solidFill>
                <a:latin typeface="+mn-lt"/>
                <a:ea typeface="+mn-ea"/>
                <a:cs typeface="+mn-cs"/>
              </a:defRPr>
            </a:lvl4pPr>
            <a:lvl5pPr marL="712770" marR="0" indent="-165096"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5pPr>
            <a:lvl6pPr marL="893741"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6pPr>
            <a:lvl7pPr marL="1076298" indent="-180971"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7pPr>
            <a:lvl8pPr marL="1255682"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8pPr>
            <a:lvl9pPr marL="2179583" indent="-165096" algn="l" defTabSz="915965" eaLnBrk="1" hangingPunct="1">
              <a:lnSpc>
                <a:spcPct val="95000"/>
              </a:lnSpc>
              <a:spcBef>
                <a:spcPts val="0"/>
              </a:spcBef>
              <a:spcAft>
                <a:spcPts val="0"/>
              </a:spcAft>
              <a:buClr>
                <a:srgbClr val="1D3569"/>
              </a:buClr>
              <a:buSzPct val="110000"/>
              <a:buFont typeface="Arial Narrow"/>
              <a:buChar char="•"/>
              <a:defRPr sz="1600">
                <a:solidFill>
                  <a:srgbClr val="1D3569"/>
                </a:solidFill>
                <a:latin typeface="+mn-lt"/>
                <a:ea typeface="+mn-ea"/>
                <a:cs typeface="+mn-cs"/>
              </a:defRPr>
            </a:lvl9pPr>
          </a:lstStyle>
          <a:p>
            <a:endParaRPr lang="de-DE" kern="0" dirty="0"/>
          </a:p>
        </p:txBody>
      </p:sp>
      <p:sp>
        <p:nvSpPr>
          <p:cNvPr id="16" name="Titel 1"/>
          <p:cNvSpPr>
            <a:spLocks noGrp="1"/>
          </p:cNvSpPr>
          <p:nvPr>
            <p:ph type="title"/>
          </p:nvPr>
        </p:nvSpPr>
        <p:spPr>
          <a:xfrm>
            <a:off x="708803" y="234412"/>
            <a:ext cx="7495572" cy="547688"/>
          </a:xfrm>
        </p:spPr>
        <p:txBody>
          <a:bodyPr/>
          <a:lstStyle/>
          <a:p>
            <a:r>
              <a:rPr lang="de-DE" sz="2400" dirty="0"/>
              <a:t>Fahrradfreundlicher Arbeitgeber</a:t>
            </a:r>
          </a:p>
        </p:txBody>
      </p:sp>
      <p:sp>
        <p:nvSpPr>
          <p:cNvPr id="2" name="Datumsplatzhalter 1"/>
          <p:cNvSpPr>
            <a:spLocks noGrp="1"/>
          </p:cNvSpPr>
          <p:nvPr>
            <p:ph type="dt" sz="half" idx="10"/>
          </p:nvPr>
        </p:nvSpPr>
        <p:spPr/>
        <p:txBody>
          <a:bodyPr/>
          <a:lstStyle/>
          <a:p>
            <a:fld id="{DC84D309-C63F-47D2-B94A-9D60F5D21343}" type="datetime1">
              <a:rPr lang="de-DE" smtClean="0"/>
              <a:t>11.04.2025</a:t>
            </a:fld>
            <a:endParaRPr lang="de-DE"/>
          </a:p>
        </p:txBody>
      </p:sp>
      <p:sp>
        <p:nvSpPr>
          <p:cNvPr id="8" name="Fußzeilenplatzhalter 7"/>
          <p:cNvSpPr>
            <a:spLocks noGrp="1"/>
          </p:cNvSpPr>
          <p:nvPr>
            <p:ph type="ftr" sz="quarter" idx="11"/>
          </p:nvPr>
        </p:nvSpPr>
        <p:spPr/>
        <p:txBody>
          <a:bodyPr/>
          <a:lstStyle/>
          <a:p>
            <a:r>
              <a:rPr lang="de-DE"/>
              <a:t>ADFC-Aktivitäten im Radtourismus</a:t>
            </a:r>
          </a:p>
        </p:txBody>
      </p:sp>
      <p:sp>
        <p:nvSpPr>
          <p:cNvPr id="9" name="Foliennummernplatzhalter 8"/>
          <p:cNvSpPr>
            <a:spLocks noGrp="1"/>
          </p:cNvSpPr>
          <p:nvPr>
            <p:ph type="sldNum" sz="quarter" idx="12"/>
          </p:nvPr>
        </p:nvSpPr>
        <p:spPr/>
        <p:txBody>
          <a:bodyPr/>
          <a:lstStyle/>
          <a:p>
            <a:fld id="{991B67ED-B1F9-47A8-A915-8AA62DD0FD5C}" type="slidenum">
              <a:rPr lang="de-DE" smtClean="0"/>
              <a:t>22</a:t>
            </a:fld>
            <a:endParaRPr lang="de-DE"/>
          </a:p>
        </p:txBody>
      </p:sp>
      <p:pic>
        <p:nvPicPr>
          <p:cNvPr id="4" name="Grafik 3">
            <a:extLst>
              <a:ext uri="{FF2B5EF4-FFF2-40B4-BE49-F238E27FC236}">
                <a16:creationId xmlns:a16="http://schemas.microsoft.com/office/drawing/2014/main" id="{6576A0DC-5DB2-4834-BB49-029344704BC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05487" y="344458"/>
            <a:ext cx="2798888" cy="1868258"/>
          </a:xfrm>
          <a:prstGeom prst="rect">
            <a:avLst/>
          </a:prstGeom>
        </p:spPr>
      </p:pic>
      <p:pic>
        <p:nvPicPr>
          <p:cNvPr id="6" name="Grafik 5">
            <a:extLst>
              <a:ext uri="{FF2B5EF4-FFF2-40B4-BE49-F238E27FC236}">
                <a16:creationId xmlns:a16="http://schemas.microsoft.com/office/drawing/2014/main" id="{EFB511B8-31DE-4A8A-B73D-00F0EA9CB0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398059" y="2390714"/>
            <a:ext cx="3172345" cy="2145858"/>
          </a:xfrm>
          <a:prstGeom prst="rect">
            <a:avLst/>
          </a:prstGeom>
        </p:spPr>
      </p:pic>
      <p:pic>
        <p:nvPicPr>
          <p:cNvPr id="10" name="Grafik 9">
            <a:extLst>
              <a:ext uri="{FF2B5EF4-FFF2-40B4-BE49-F238E27FC236}">
                <a16:creationId xmlns:a16="http://schemas.microsoft.com/office/drawing/2014/main" id="{97BC5E10-FEAB-42B5-93B9-F729CA5E79F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18384" y="1513129"/>
            <a:ext cx="1861405" cy="2690764"/>
          </a:xfrm>
          <a:prstGeom prst="rect">
            <a:avLst/>
          </a:prstGeom>
        </p:spPr>
      </p:pic>
      <p:pic>
        <p:nvPicPr>
          <p:cNvPr id="15" name="Grafik 14">
            <a:extLst>
              <a:ext uri="{FF2B5EF4-FFF2-40B4-BE49-F238E27FC236}">
                <a16:creationId xmlns:a16="http://schemas.microsoft.com/office/drawing/2014/main" id="{66418132-124E-409A-AEA0-BBC01C81482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9626" y="2288847"/>
            <a:ext cx="2600394" cy="2042491"/>
          </a:xfrm>
          <a:prstGeom prst="rect">
            <a:avLst/>
          </a:prstGeom>
        </p:spPr>
      </p:pic>
    </p:spTree>
    <p:extLst>
      <p:ext uri="{BB962C8B-B14F-4D97-AF65-F5344CB8AC3E}">
        <p14:creationId xmlns:p14="http://schemas.microsoft.com/office/powerpoint/2010/main" val="1814596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Foliennummernplatzhalter 5"/>
          <p:cNvSpPr txBox="1">
            <a:spLocks noGrp="1"/>
          </p:cNvSpPr>
          <p:nvPr/>
        </p:nvSpPr>
        <p:spPr bwMode="auto">
          <a:xfrm>
            <a:off x="7658100" y="57150"/>
            <a:ext cx="3429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defRPr b="1">
                <a:solidFill>
                  <a:srgbClr val="1D3569"/>
                </a:solidFill>
                <a:latin typeface="Arial Narrow" pitchFamily="34" charset="0"/>
                <a:ea typeface="Arial Unicode MS" pitchFamily="34" charset="-128"/>
                <a:cs typeface="Arial Unicode MS" pitchFamily="34" charset="-128"/>
              </a:defRPr>
            </a:lvl1pPr>
            <a:lvl2pPr marL="742950" indent="-285750">
              <a:spcBef>
                <a:spcPts val="600"/>
              </a:spcBef>
              <a:buClr>
                <a:srgbClr val="EF7F01"/>
              </a:buClr>
              <a:buSzPct val="120000"/>
              <a:buFont typeface="Arial" pitchFamily="34" charset="0"/>
              <a:buChar char="•"/>
              <a:defRPr b="1">
                <a:solidFill>
                  <a:srgbClr val="1D3569"/>
                </a:solidFill>
                <a:latin typeface="Arial Narrow" pitchFamily="34" charset="0"/>
                <a:ea typeface="Arial Unicode MS" pitchFamily="34" charset="-128"/>
                <a:cs typeface="Arial Unicode MS" pitchFamily="34" charset="-128"/>
              </a:defRPr>
            </a:lvl2pPr>
            <a:lvl3pPr marL="1143000" indent="-228600" fontAlgn="ctr">
              <a:spcBef>
                <a:spcPts val="600"/>
              </a:spcBef>
              <a:buClr>
                <a:srgbClr val="EF7F01"/>
              </a:buClr>
              <a:buSzPct val="120000"/>
              <a:buFont typeface="Arial" pitchFamily="34" charset="0"/>
              <a:buChar char="•"/>
              <a:defRPr b="1">
                <a:solidFill>
                  <a:srgbClr val="1D3569"/>
                </a:solidFill>
                <a:latin typeface="Arial Narrow" pitchFamily="34" charset="0"/>
                <a:ea typeface="Arial Unicode MS" pitchFamily="34" charset="-128"/>
                <a:cs typeface="Arial Unicode MS" pitchFamily="34" charset="-128"/>
              </a:defRPr>
            </a:lvl3pPr>
            <a:lvl4pPr marL="1600200" indent="-228600" fontAlgn="ctr">
              <a:spcBef>
                <a:spcPts val="600"/>
              </a:spcBef>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4pPr>
            <a:lvl5pPr marL="2057400" indent="-228600" fontAlgn="ctr">
              <a:spcBef>
                <a:spcPts val="600"/>
              </a:spcBef>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5pPr>
            <a:lvl6pPr marL="2514600" indent="-228600" eaLnBrk="0" fontAlgn="ctr" hangingPunct="0">
              <a:spcBef>
                <a:spcPts val="600"/>
              </a:spcBef>
              <a:spcAft>
                <a:spcPct val="0"/>
              </a:spcAft>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6pPr>
            <a:lvl7pPr marL="2971800" indent="-228600" eaLnBrk="0" fontAlgn="ctr" hangingPunct="0">
              <a:spcBef>
                <a:spcPts val="600"/>
              </a:spcBef>
              <a:spcAft>
                <a:spcPct val="0"/>
              </a:spcAft>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7pPr>
            <a:lvl8pPr marL="3429000" indent="-228600" eaLnBrk="0" fontAlgn="ctr" hangingPunct="0">
              <a:spcBef>
                <a:spcPts val="600"/>
              </a:spcBef>
              <a:spcAft>
                <a:spcPct val="0"/>
              </a:spcAft>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8pPr>
            <a:lvl9pPr marL="3886200" indent="-228600" eaLnBrk="0" fontAlgn="ctr" hangingPunct="0">
              <a:spcBef>
                <a:spcPts val="600"/>
              </a:spcBef>
              <a:spcAft>
                <a:spcPct val="0"/>
              </a:spcAft>
              <a:buClr>
                <a:srgbClr val="EF7F01"/>
              </a:buClr>
              <a:buSzPct val="120000"/>
              <a:buFont typeface="Arial Narrow" pitchFamily="34" charset="0"/>
              <a:buChar char="•"/>
              <a:defRPr b="1">
                <a:solidFill>
                  <a:srgbClr val="1D3569"/>
                </a:solidFill>
                <a:latin typeface="Arial Narrow" pitchFamily="34" charset="0"/>
                <a:ea typeface="Arial Unicode MS" pitchFamily="34" charset="-128"/>
                <a:cs typeface="Arial Unicode MS" pitchFamily="34" charset="-128"/>
              </a:defRPr>
            </a:lvl9pPr>
          </a:lstStyle>
          <a:p>
            <a:pPr algn="r">
              <a:spcBef>
                <a:spcPct val="0"/>
              </a:spcBef>
            </a:pPr>
            <a:fld id="{F5AB6FF0-3D30-4E41-B13B-518B75F3681B}" type="slidenum">
              <a:rPr lang="en-US" altLang="de-DE" sz="1050">
                <a:solidFill>
                  <a:schemeClr val="bg1"/>
                </a:solidFill>
                <a:latin typeface="StoneSans"/>
              </a:rPr>
              <a:pPr algn="r">
                <a:spcBef>
                  <a:spcPct val="0"/>
                </a:spcBef>
              </a:pPr>
              <a:t>23</a:t>
            </a:fld>
            <a:endParaRPr lang="en-US" altLang="de-DE" sz="1050">
              <a:solidFill>
                <a:schemeClr val="bg1"/>
              </a:solidFill>
              <a:latin typeface="StoneSans"/>
            </a:endParaRPr>
          </a:p>
        </p:txBody>
      </p:sp>
      <p:sp>
        <p:nvSpPr>
          <p:cNvPr id="13" name="Inhaltsplatzhalter 2">
            <a:extLst>
              <a:ext uri="{FF2B5EF4-FFF2-40B4-BE49-F238E27FC236}">
                <a16:creationId xmlns:a16="http://schemas.microsoft.com/office/drawing/2014/main" id="{DBAA5BC0-4CF7-D173-CA09-7D477D646399}"/>
              </a:ext>
            </a:extLst>
          </p:cNvPr>
          <p:cNvSpPr txBox="1">
            <a:spLocks/>
          </p:cNvSpPr>
          <p:nvPr/>
        </p:nvSpPr>
        <p:spPr>
          <a:xfrm>
            <a:off x="629289" y="830763"/>
            <a:ext cx="3086724" cy="619810"/>
          </a:xfrm>
          <a:prstGeom prst="rect">
            <a:avLst/>
          </a:prstGeom>
        </p:spPr>
        <p:txBody>
          <a:bodyPr/>
          <a:lstStyle>
            <a:lvl1pPr algn="l" defTabSz="915965" eaLnBrk="1" hangingPunct="1">
              <a:lnSpc>
                <a:spcPct val="100000"/>
              </a:lnSpc>
              <a:spcBef>
                <a:spcPts val="600"/>
              </a:spcBef>
              <a:spcAft>
                <a:spcPts val="0"/>
              </a:spcAft>
              <a:defRPr sz="2000" b="0">
                <a:solidFill>
                  <a:schemeClr val="tx1"/>
                </a:solidFill>
                <a:latin typeface="+mn-lt"/>
                <a:ea typeface="+mn-ea"/>
                <a:cs typeface="+mn-cs"/>
              </a:defRPr>
            </a:lvl1pPr>
            <a:lvl2pPr marL="182558" indent="-182558" algn="l" defTabSz="915965" eaLnBrk="1" hangingPunct="1">
              <a:lnSpc>
                <a:spcPct val="100000"/>
              </a:lnSpc>
              <a:spcBef>
                <a:spcPts val="600"/>
              </a:spcBef>
              <a:spcAft>
                <a:spcPts val="0"/>
              </a:spcAft>
              <a:buClr>
                <a:srgbClr val="EF7F01"/>
              </a:buClr>
              <a:buSzPct val="80000"/>
              <a:buFont typeface="Arial"/>
              <a:buChar char="•"/>
              <a:defRPr sz="2000" b="0">
                <a:solidFill>
                  <a:schemeClr val="tx1"/>
                </a:solidFill>
                <a:latin typeface="+mn-lt"/>
                <a:ea typeface="+mn-ea"/>
                <a:cs typeface="+mn-cs"/>
              </a:defRPr>
            </a:lvl2pPr>
            <a:lvl3pPr marL="361941" marR="0" indent="-180971"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3pPr>
            <a:lvl4pPr marL="546086" indent="-179384" algn="l" defTabSz="915965" eaLnBrk="1" hangingPunct="1">
              <a:lnSpc>
                <a:spcPct val="100000"/>
              </a:lnSpc>
              <a:spcBef>
                <a:spcPts val="600"/>
              </a:spcBef>
              <a:spcAft>
                <a:spcPts val="0"/>
              </a:spcAft>
              <a:buClr>
                <a:srgbClr val="EF7F01"/>
              </a:buClr>
              <a:buSzPct val="80000"/>
              <a:buFont typeface="Arial Narrow"/>
              <a:buChar char="•"/>
              <a:defRPr sz="2000" b="0">
                <a:solidFill>
                  <a:schemeClr val="tx1"/>
                </a:solidFill>
                <a:latin typeface="+mn-lt"/>
                <a:ea typeface="+mn-ea"/>
                <a:cs typeface="+mn-cs"/>
              </a:defRPr>
            </a:lvl4pPr>
            <a:lvl5pPr marL="712770" marR="0" indent="-165096"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5pPr>
            <a:lvl6pPr marL="893741"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6pPr>
            <a:lvl7pPr marL="1076298" indent="-180971"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7pPr>
            <a:lvl8pPr marL="1255682"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8pPr>
            <a:lvl9pPr marL="2179583" indent="-165096" algn="l" defTabSz="915965" eaLnBrk="1" hangingPunct="1">
              <a:lnSpc>
                <a:spcPct val="95000"/>
              </a:lnSpc>
              <a:spcBef>
                <a:spcPts val="0"/>
              </a:spcBef>
              <a:spcAft>
                <a:spcPts val="0"/>
              </a:spcAft>
              <a:buClr>
                <a:srgbClr val="1D3569"/>
              </a:buClr>
              <a:buSzPct val="110000"/>
              <a:buFont typeface="Arial Narrow"/>
              <a:buChar char="•"/>
              <a:defRPr sz="1600">
                <a:solidFill>
                  <a:srgbClr val="1D3569"/>
                </a:solidFill>
                <a:latin typeface="+mn-lt"/>
                <a:ea typeface="+mn-ea"/>
                <a:cs typeface="+mn-cs"/>
              </a:defRPr>
            </a:lvl9pPr>
          </a:lstStyle>
          <a:p>
            <a:pPr marL="0" lvl="1" indent="0">
              <a:buNone/>
            </a:pPr>
            <a:r>
              <a:rPr lang="de-DE" kern="0" dirty="0"/>
              <a:t>Aktuell in Abstimmung…</a:t>
            </a:r>
          </a:p>
          <a:p>
            <a:pPr marL="4763" lvl="1" indent="0">
              <a:buFont typeface="Arial"/>
              <a:buNone/>
            </a:pPr>
            <a:endParaRPr lang="de-DE" kern="0" dirty="0"/>
          </a:p>
          <a:p>
            <a:endParaRPr lang="de-DE" kern="0" dirty="0"/>
          </a:p>
        </p:txBody>
      </p:sp>
      <p:sp>
        <p:nvSpPr>
          <p:cNvPr id="14" name="Inhaltsplatzhalter 6">
            <a:extLst>
              <a:ext uri="{FF2B5EF4-FFF2-40B4-BE49-F238E27FC236}">
                <a16:creationId xmlns:a16="http://schemas.microsoft.com/office/drawing/2014/main" id="{82BF9009-68C6-A935-9851-21A857FA7416}"/>
              </a:ext>
            </a:extLst>
          </p:cNvPr>
          <p:cNvSpPr txBox="1">
            <a:spLocks/>
          </p:cNvSpPr>
          <p:nvPr/>
        </p:nvSpPr>
        <p:spPr>
          <a:xfrm>
            <a:off x="4679951" y="881905"/>
            <a:ext cx="3708400" cy="517525"/>
          </a:xfrm>
          <a:prstGeom prst="rect">
            <a:avLst/>
          </a:prstGeom>
        </p:spPr>
        <p:txBody>
          <a:bodyPr/>
          <a:lstStyle>
            <a:lvl1pPr algn="l" defTabSz="915965" eaLnBrk="1" hangingPunct="1">
              <a:lnSpc>
                <a:spcPct val="100000"/>
              </a:lnSpc>
              <a:spcBef>
                <a:spcPts val="600"/>
              </a:spcBef>
              <a:spcAft>
                <a:spcPts val="0"/>
              </a:spcAft>
              <a:defRPr sz="2000" b="0">
                <a:solidFill>
                  <a:schemeClr val="tx1"/>
                </a:solidFill>
                <a:latin typeface="+mn-lt"/>
                <a:ea typeface="+mn-ea"/>
                <a:cs typeface="+mn-cs"/>
              </a:defRPr>
            </a:lvl1pPr>
            <a:lvl2pPr marL="182558" indent="-182558" algn="l" defTabSz="915965" eaLnBrk="1" hangingPunct="1">
              <a:lnSpc>
                <a:spcPct val="100000"/>
              </a:lnSpc>
              <a:spcBef>
                <a:spcPts val="600"/>
              </a:spcBef>
              <a:spcAft>
                <a:spcPts val="0"/>
              </a:spcAft>
              <a:buClr>
                <a:srgbClr val="EF7F01"/>
              </a:buClr>
              <a:buSzPct val="80000"/>
              <a:buFont typeface="Arial"/>
              <a:buChar char="•"/>
              <a:defRPr sz="2000" b="0">
                <a:solidFill>
                  <a:schemeClr val="tx1"/>
                </a:solidFill>
                <a:latin typeface="+mn-lt"/>
                <a:ea typeface="+mn-ea"/>
                <a:cs typeface="+mn-cs"/>
              </a:defRPr>
            </a:lvl2pPr>
            <a:lvl3pPr marL="361941" marR="0" indent="-180971"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3pPr>
            <a:lvl4pPr marL="546086" indent="-179384" algn="l" defTabSz="915965" eaLnBrk="1" hangingPunct="1">
              <a:lnSpc>
                <a:spcPct val="100000"/>
              </a:lnSpc>
              <a:spcBef>
                <a:spcPts val="600"/>
              </a:spcBef>
              <a:spcAft>
                <a:spcPts val="0"/>
              </a:spcAft>
              <a:buClr>
                <a:srgbClr val="EF7F01"/>
              </a:buClr>
              <a:buSzPct val="80000"/>
              <a:buFont typeface="Arial Narrow"/>
              <a:buChar char="•"/>
              <a:defRPr sz="2000" b="0">
                <a:solidFill>
                  <a:schemeClr val="tx1"/>
                </a:solidFill>
                <a:latin typeface="+mn-lt"/>
                <a:ea typeface="+mn-ea"/>
                <a:cs typeface="+mn-cs"/>
              </a:defRPr>
            </a:lvl4pPr>
            <a:lvl5pPr marL="712770" marR="0" indent="-165096"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5pPr>
            <a:lvl6pPr marL="893741"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6pPr>
            <a:lvl7pPr marL="1076298" indent="-180971"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7pPr>
            <a:lvl8pPr marL="1255682"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8pPr>
            <a:lvl9pPr marL="2179583" indent="-165096" algn="l" defTabSz="915965" eaLnBrk="1" hangingPunct="1">
              <a:lnSpc>
                <a:spcPct val="95000"/>
              </a:lnSpc>
              <a:spcBef>
                <a:spcPts val="0"/>
              </a:spcBef>
              <a:spcAft>
                <a:spcPts val="0"/>
              </a:spcAft>
              <a:buClr>
                <a:srgbClr val="1D3569"/>
              </a:buClr>
              <a:buSzPct val="110000"/>
              <a:buFont typeface="Arial Narrow"/>
              <a:buChar char="•"/>
              <a:defRPr sz="1600">
                <a:solidFill>
                  <a:srgbClr val="1D3569"/>
                </a:solidFill>
                <a:latin typeface="+mn-lt"/>
                <a:ea typeface="+mn-ea"/>
                <a:cs typeface="+mn-cs"/>
              </a:defRPr>
            </a:lvl9pPr>
          </a:lstStyle>
          <a:p>
            <a:endParaRPr lang="de-DE" kern="0" dirty="0"/>
          </a:p>
        </p:txBody>
      </p:sp>
      <p:sp>
        <p:nvSpPr>
          <p:cNvPr id="16" name="Titel 1"/>
          <p:cNvSpPr>
            <a:spLocks noGrp="1"/>
          </p:cNvSpPr>
          <p:nvPr>
            <p:ph type="title"/>
          </p:nvPr>
        </p:nvSpPr>
        <p:spPr>
          <a:xfrm>
            <a:off x="708803" y="234412"/>
            <a:ext cx="7495572" cy="547688"/>
          </a:xfrm>
        </p:spPr>
        <p:txBody>
          <a:bodyPr/>
          <a:lstStyle/>
          <a:p>
            <a:r>
              <a:rPr lang="de-DE" sz="2400" dirty="0" smtClean="0"/>
              <a:t>ADFC-</a:t>
            </a:r>
            <a:r>
              <a:rPr lang="de-DE" sz="2400" dirty="0" err="1" smtClean="0"/>
              <a:t>Radspaß</a:t>
            </a:r>
            <a:r>
              <a:rPr lang="de-DE" sz="2400" dirty="0" smtClean="0"/>
              <a:t> – Fahrsicherheitstrainings</a:t>
            </a:r>
            <a:endParaRPr lang="de-DE" sz="2400" dirty="0"/>
          </a:p>
        </p:txBody>
      </p:sp>
      <p:sp>
        <p:nvSpPr>
          <p:cNvPr id="2" name="Datumsplatzhalter 1"/>
          <p:cNvSpPr>
            <a:spLocks noGrp="1"/>
          </p:cNvSpPr>
          <p:nvPr>
            <p:ph type="dt" sz="half" idx="10"/>
          </p:nvPr>
        </p:nvSpPr>
        <p:spPr/>
        <p:txBody>
          <a:bodyPr/>
          <a:lstStyle/>
          <a:p>
            <a:fld id="{27EBD2C7-A28B-4A75-AFB3-32A76D5802BF}" type="datetime1">
              <a:rPr lang="de-DE" smtClean="0"/>
              <a:t>11.04.2025</a:t>
            </a:fld>
            <a:endParaRPr lang="de-DE"/>
          </a:p>
        </p:txBody>
      </p:sp>
      <p:sp>
        <p:nvSpPr>
          <p:cNvPr id="8" name="Fußzeilenplatzhalter 7"/>
          <p:cNvSpPr>
            <a:spLocks noGrp="1"/>
          </p:cNvSpPr>
          <p:nvPr>
            <p:ph type="ftr" sz="quarter" idx="11"/>
          </p:nvPr>
        </p:nvSpPr>
        <p:spPr/>
        <p:txBody>
          <a:bodyPr/>
          <a:lstStyle/>
          <a:p>
            <a:r>
              <a:rPr lang="de-DE"/>
              <a:t>ADFC-Aktivitäten im Radtourismus</a:t>
            </a:r>
          </a:p>
        </p:txBody>
      </p:sp>
      <p:sp>
        <p:nvSpPr>
          <p:cNvPr id="9" name="Foliennummernplatzhalter 8"/>
          <p:cNvSpPr>
            <a:spLocks noGrp="1"/>
          </p:cNvSpPr>
          <p:nvPr>
            <p:ph type="sldNum" sz="quarter" idx="12"/>
          </p:nvPr>
        </p:nvSpPr>
        <p:spPr/>
        <p:txBody>
          <a:bodyPr/>
          <a:lstStyle/>
          <a:p>
            <a:fld id="{991B67ED-B1F9-47A8-A915-8AA62DD0FD5C}" type="slidenum">
              <a:rPr lang="de-DE" smtClean="0"/>
              <a:t>23</a:t>
            </a:fld>
            <a:endParaRPr lang="de-DE"/>
          </a:p>
        </p:txBody>
      </p:sp>
      <p:sp>
        <p:nvSpPr>
          <p:cNvPr id="17" name="Inhaltsplatzhalter 2">
            <a:extLst>
              <a:ext uri="{FF2B5EF4-FFF2-40B4-BE49-F238E27FC236}">
                <a16:creationId xmlns:a16="http://schemas.microsoft.com/office/drawing/2014/main" id="{FA21547F-75D5-4EA8-9B59-F298D0AFA0A9}"/>
              </a:ext>
            </a:extLst>
          </p:cNvPr>
          <p:cNvSpPr txBox="1">
            <a:spLocks/>
          </p:cNvSpPr>
          <p:nvPr/>
        </p:nvSpPr>
        <p:spPr>
          <a:xfrm>
            <a:off x="2114754" y="1399430"/>
            <a:ext cx="6273597" cy="2712938"/>
          </a:xfrm>
          <a:prstGeom prst="rect">
            <a:avLst/>
          </a:prstGeom>
        </p:spPr>
        <p:txBody>
          <a:bodyPr/>
          <a:lstStyle>
            <a:lvl1pPr algn="l" defTabSz="915965" eaLnBrk="1" hangingPunct="1">
              <a:lnSpc>
                <a:spcPct val="100000"/>
              </a:lnSpc>
              <a:spcBef>
                <a:spcPts val="600"/>
              </a:spcBef>
              <a:spcAft>
                <a:spcPts val="0"/>
              </a:spcAft>
              <a:defRPr sz="2000" b="0">
                <a:solidFill>
                  <a:schemeClr val="tx1"/>
                </a:solidFill>
                <a:latin typeface="+mn-lt"/>
                <a:ea typeface="+mn-ea"/>
                <a:cs typeface="+mn-cs"/>
              </a:defRPr>
            </a:lvl1pPr>
            <a:lvl2pPr marL="182558" indent="-182558" algn="l" defTabSz="915965" eaLnBrk="1" hangingPunct="1">
              <a:lnSpc>
                <a:spcPct val="100000"/>
              </a:lnSpc>
              <a:spcBef>
                <a:spcPts val="600"/>
              </a:spcBef>
              <a:spcAft>
                <a:spcPts val="0"/>
              </a:spcAft>
              <a:buClr>
                <a:srgbClr val="EF7F01"/>
              </a:buClr>
              <a:buSzPct val="80000"/>
              <a:buFont typeface="Arial"/>
              <a:buChar char="•"/>
              <a:defRPr sz="2000" b="0">
                <a:solidFill>
                  <a:schemeClr val="tx1"/>
                </a:solidFill>
                <a:latin typeface="+mn-lt"/>
                <a:ea typeface="+mn-ea"/>
                <a:cs typeface="+mn-cs"/>
              </a:defRPr>
            </a:lvl2pPr>
            <a:lvl3pPr marL="361941" marR="0" indent="-180971"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3pPr>
            <a:lvl4pPr marL="546086" indent="-179384" algn="l" defTabSz="915965" eaLnBrk="1" hangingPunct="1">
              <a:lnSpc>
                <a:spcPct val="100000"/>
              </a:lnSpc>
              <a:spcBef>
                <a:spcPts val="600"/>
              </a:spcBef>
              <a:spcAft>
                <a:spcPts val="0"/>
              </a:spcAft>
              <a:buClr>
                <a:srgbClr val="EF7F01"/>
              </a:buClr>
              <a:buSzPct val="80000"/>
              <a:buFont typeface="Arial Narrow"/>
              <a:buChar char="•"/>
              <a:defRPr sz="2000" b="0">
                <a:solidFill>
                  <a:schemeClr val="tx1"/>
                </a:solidFill>
                <a:latin typeface="+mn-lt"/>
                <a:ea typeface="+mn-ea"/>
                <a:cs typeface="+mn-cs"/>
              </a:defRPr>
            </a:lvl4pPr>
            <a:lvl5pPr marL="712770" marR="0" indent="-165096"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5pPr>
            <a:lvl6pPr marL="893741"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6pPr>
            <a:lvl7pPr marL="1076298" indent="-180971"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7pPr>
            <a:lvl8pPr marL="1255682"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8pPr>
            <a:lvl9pPr marL="2179583" indent="-165096" algn="l" defTabSz="915965" eaLnBrk="1" hangingPunct="1">
              <a:lnSpc>
                <a:spcPct val="95000"/>
              </a:lnSpc>
              <a:spcBef>
                <a:spcPts val="0"/>
              </a:spcBef>
              <a:spcAft>
                <a:spcPts val="0"/>
              </a:spcAft>
              <a:buClr>
                <a:srgbClr val="1D3569"/>
              </a:buClr>
              <a:buSzPct val="110000"/>
              <a:buFont typeface="Arial Narrow"/>
              <a:buChar char="•"/>
              <a:defRPr sz="1600">
                <a:solidFill>
                  <a:srgbClr val="1D3569"/>
                </a:solidFill>
                <a:latin typeface="+mn-lt"/>
                <a:ea typeface="+mn-ea"/>
                <a:cs typeface="+mn-cs"/>
              </a:defRPr>
            </a:lvl9pPr>
          </a:lstStyle>
          <a:p>
            <a:pPr lvl="1"/>
            <a:r>
              <a:rPr lang="de-DE" kern="0" dirty="0"/>
              <a:t>BHV-Beschluss, zentrale Angebote zu schaffen</a:t>
            </a:r>
          </a:p>
          <a:p>
            <a:pPr lvl="1"/>
            <a:r>
              <a:rPr lang="de-DE" kern="0" dirty="0"/>
              <a:t>LV Baden-Württemberg und Bayern führen ihre Konzepte zusammen</a:t>
            </a:r>
          </a:p>
          <a:p>
            <a:pPr lvl="1"/>
            <a:r>
              <a:rPr lang="de-DE" kern="0" dirty="0"/>
              <a:t>Rheinland-Pfalz – Förderprojekt für 4 Jahre</a:t>
            </a:r>
          </a:p>
          <a:p>
            <a:pPr lvl="1"/>
            <a:r>
              <a:rPr lang="de-DE" kern="0" dirty="0"/>
              <a:t>Ausbildungsangebote in Q2/2024</a:t>
            </a:r>
          </a:p>
          <a:p>
            <a:pPr lvl="1"/>
            <a:r>
              <a:rPr lang="de-DE" kern="0" dirty="0" err="1"/>
              <a:t>To</a:t>
            </a:r>
            <a:r>
              <a:rPr lang="de-DE" kern="0" dirty="0"/>
              <a:t> Do: </a:t>
            </a:r>
            <a:r>
              <a:rPr lang="de-DE" kern="0" dirty="0" smtClean="0"/>
              <a:t>Handbuch</a:t>
            </a:r>
            <a:r>
              <a:rPr lang="de-DE" kern="0" dirty="0"/>
              <a:t>, Website, Konzept Train-</a:t>
            </a:r>
            <a:r>
              <a:rPr lang="de-DE" kern="0" dirty="0" err="1"/>
              <a:t>the</a:t>
            </a:r>
            <a:r>
              <a:rPr lang="de-DE" kern="0" dirty="0"/>
              <a:t>-Trainer, Material, Einbettung in Akademie</a:t>
            </a:r>
          </a:p>
          <a:p>
            <a:pPr lvl="1"/>
            <a:endParaRPr lang="de-DE" kern="0" dirty="0"/>
          </a:p>
          <a:p>
            <a:pPr lvl="1"/>
            <a:endParaRPr lang="de-DE" kern="0" dirty="0"/>
          </a:p>
          <a:p>
            <a:pPr marL="0" lvl="1" indent="0">
              <a:buNone/>
            </a:pPr>
            <a:endParaRPr lang="de-DE" kern="0" dirty="0"/>
          </a:p>
          <a:p>
            <a:pPr lvl="1"/>
            <a:endParaRPr lang="de-DE" kern="0" dirty="0"/>
          </a:p>
          <a:p>
            <a:pPr lvl="1" algn="ctr"/>
            <a:endParaRPr lang="de-DE" kern="0" dirty="0"/>
          </a:p>
          <a:p>
            <a:pPr marL="4763" lvl="1" indent="0">
              <a:buFont typeface="Arial"/>
              <a:buNone/>
            </a:pPr>
            <a:endParaRPr lang="de-DE" kern="0" dirty="0"/>
          </a:p>
          <a:p>
            <a:endParaRPr lang="de-DE" kern="0" dirty="0"/>
          </a:p>
        </p:txBody>
      </p:sp>
      <p:pic>
        <p:nvPicPr>
          <p:cNvPr id="19" name="Grafik 18">
            <a:extLst>
              <a:ext uri="{FF2B5EF4-FFF2-40B4-BE49-F238E27FC236}">
                <a16:creationId xmlns:a16="http://schemas.microsoft.com/office/drawing/2014/main" id="{A0A42D5B-28D4-4914-9326-47915ACE647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08803" y="1748969"/>
            <a:ext cx="933450" cy="857250"/>
          </a:xfrm>
          <a:prstGeom prst="rect">
            <a:avLst/>
          </a:prstGeom>
        </p:spPr>
      </p:pic>
    </p:spTree>
    <p:extLst>
      <p:ext uri="{BB962C8B-B14F-4D97-AF65-F5344CB8AC3E}">
        <p14:creationId xmlns:p14="http://schemas.microsoft.com/office/powerpoint/2010/main" val="3083607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EE8FD90-3C50-23B8-74DA-53597147642E}"/>
              </a:ext>
            </a:extLst>
          </p:cNvPr>
          <p:cNvSpPr>
            <a:spLocks noGrp="1"/>
          </p:cNvSpPr>
          <p:nvPr>
            <p:ph type="title"/>
          </p:nvPr>
        </p:nvSpPr>
        <p:spPr/>
        <p:txBody>
          <a:bodyPr/>
          <a:lstStyle/>
          <a:p>
            <a:r>
              <a:rPr lang="de-DE" dirty="0" smtClean="0"/>
              <a:t>Team Tourismus &amp; Dienstleistungen</a:t>
            </a:r>
            <a:endParaRPr lang="de-DE" dirty="0"/>
          </a:p>
        </p:txBody>
      </p:sp>
      <p:sp>
        <p:nvSpPr>
          <p:cNvPr id="22" name="Datumsplatzhalter 21">
            <a:extLst>
              <a:ext uri="{FF2B5EF4-FFF2-40B4-BE49-F238E27FC236}">
                <a16:creationId xmlns:a16="http://schemas.microsoft.com/office/drawing/2014/main" id="{F4981FB2-B59C-98CB-0512-3E57C4294ED4}"/>
              </a:ext>
            </a:extLst>
          </p:cNvPr>
          <p:cNvSpPr>
            <a:spLocks noGrp="1"/>
          </p:cNvSpPr>
          <p:nvPr>
            <p:ph type="dt" sz="half" idx="10"/>
          </p:nvPr>
        </p:nvSpPr>
        <p:spPr/>
        <p:txBody>
          <a:bodyPr/>
          <a:lstStyle/>
          <a:p>
            <a:pPr defTabSz="914378"/>
            <a:fld id="{982BA986-0B35-4818-BC53-1A1E0EAA0A23}" type="datetime1">
              <a:rPr lang="de-DE" kern="0" smtClean="0">
                <a:solidFill>
                  <a:srgbClr val="FFFFFF"/>
                </a:solidFill>
                <a:latin typeface="Branding Semilight"/>
              </a:rPr>
              <a:t>11.04.2025</a:t>
            </a:fld>
            <a:endParaRPr lang="de-DE" kern="0" dirty="0">
              <a:solidFill>
                <a:srgbClr val="FFFFFF"/>
              </a:solidFill>
              <a:latin typeface="Branding Semilight"/>
            </a:endParaRPr>
          </a:p>
        </p:txBody>
      </p:sp>
      <p:sp>
        <p:nvSpPr>
          <p:cNvPr id="23" name="Fußzeilenplatzhalter 22">
            <a:extLst>
              <a:ext uri="{FF2B5EF4-FFF2-40B4-BE49-F238E27FC236}">
                <a16:creationId xmlns:a16="http://schemas.microsoft.com/office/drawing/2014/main" id="{FAD59D50-6A75-56EB-2A63-AAB442F83049}"/>
              </a:ext>
            </a:extLst>
          </p:cNvPr>
          <p:cNvSpPr>
            <a:spLocks noGrp="1"/>
          </p:cNvSpPr>
          <p:nvPr>
            <p:ph type="ftr" sz="quarter" idx="11"/>
          </p:nvPr>
        </p:nvSpPr>
        <p:spPr/>
        <p:txBody>
          <a:bodyPr/>
          <a:lstStyle/>
          <a:p>
            <a:pPr defTabSz="914378"/>
            <a:r>
              <a:rPr lang="de-DE" kern="0">
                <a:solidFill>
                  <a:srgbClr val="FFFFFF"/>
                </a:solidFill>
                <a:latin typeface="Branding Semilight"/>
              </a:rPr>
              <a:t>ADFC-Aktivitäten im Radtourismus</a:t>
            </a:r>
            <a:endParaRPr lang="de-DE" kern="0" dirty="0">
              <a:solidFill>
                <a:srgbClr val="FFFFFF"/>
              </a:solidFill>
              <a:latin typeface="Branding Semilight"/>
            </a:endParaRPr>
          </a:p>
        </p:txBody>
      </p:sp>
      <p:sp>
        <p:nvSpPr>
          <p:cNvPr id="24" name="Foliennummernplatzhalter 23">
            <a:extLst>
              <a:ext uri="{FF2B5EF4-FFF2-40B4-BE49-F238E27FC236}">
                <a16:creationId xmlns:a16="http://schemas.microsoft.com/office/drawing/2014/main" id="{4E426707-8456-2879-3392-A53F5BA542A8}"/>
              </a:ext>
            </a:extLst>
          </p:cNvPr>
          <p:cNvSpPr>
            <a:spLocks noGrp="1"/>
          </p:cNvSpPr>
          <p:nvPr>
            <p:ph type="sldNum" sz="quarter" idx="12"/>
          </p:nvPr>
        </p:nvSpPr>
        <p:spPr/>
        <p:txBody>
          <a:bodyPr/>
          <a:lstStyle/>
          <a:p>
            <a:pPr defTabSz="914378"/>
            <a:fld id="{991B67ED-B1F9-47A8-A915-8AA62DD0FD5C}" type="slidenum">
              <a:rPr lang="de-DE" kern="0">
                <a:solidFill>
                  <a:srgbClr val="FFFFFF"/>
                </a:solidFill>
                <a:latin typeface="Branding Semilight"/>
              </a:rPr>
              <a:pPr defTabSz="914378"/>
              <a:t>24</a:t>
            </a:fld>
            <a:endParaRPr lang="de-DE" kern="0">
              <a:solidFill>
                <a:srgbClr val="FFFFFF"/>
              </a:solidFill>
              <a:latin typeface="Branding Semilight"/>
            </a:endParaRPr>
          </a:p>
        </p:txBody>
      </p:sp>
      <p:sp>
        <p:nvSpPr>
          <p:cNvPr id="10" name="Textplatzhalter 17">
            <a:extLst>
              <a:ext uri="{FF2B5EF4-FFF2-40B4-BE49-F238E27FC236}">
                <a16:creationId xmlns:a16="http://schemas.microsoft.com/office/drawing/2014/main" id="{3346C738-A599-366D-279A-FB55E45F4EB8}"/>
              </a:ext>
            </a:extLst>
          </p:cNvPr>
          <p:cNvSpPr txBox="1">
            <a:spLocks/>
          </p:cNvSpPr>
          <p:nvPr/>
        </p:nvSpPr>
        <p:spPr>
          <a:xfrm>
            <a:off x="95374" y="3016575"/>
            <a:ext cx="1796788" cy="1165219"/>
          </a:xfrm>
          <a:prstGeom prst="rect">
            <a:avLst/>
          </a:prstGeom>
          <a:ln w="12700">
            <a:solidFill>
              <a:srgbClr val="EE7F00"/>
            </a:solidFill>
            <a:prstDash val="sysDot"/>
          </a:ln>
        </p:spPr>
        <p:txBody>
          <a:bodyPr vert="horz" lIns="36000" tIns="36000" rIns="0" bIns="36000" rtlCol="0">
            <a:noAutofit/>
          </a:bodyPr>
          <a:lstStyle>
            <a:lvl1pPr marL="0" indent="0" algn="l" defTabSz="915965" eaLnBrk="1" hangingPunct="1">
              <a:lnSpc>
                <a:spcPct val="100000"/>
              </a:lnSpc>
              <a:spcBef>
                <a:spcPts val="600"/>
              </a:spcBef>
              <a:spcAft>
                <a:spcPts val="0"/>
              </a:spcAft>
              <a:buNone/>
              <a:defRPr sz="1100" b="0" baseline="0">
                <a:solidFill>
                  <a:srgbClr val="004B7C"/>
                </a:solidFill>
                <a:latin typeface="Branding Semilight" panose="00000500000000000000" pitchFamily="50" charset="0"/>
                <a:ea typeface="+mn-ea"/>
                <a:cs typeface="+mn-cs"/>
              </a:defRPr>
            </a:lvl1pPr>
            <a:lvl2pPr marL="182558" indent="-182558" algn="l" defTabSz="915965" eaLnBrk="1" hangingPunct="1">
              <a:lnSpc>
                <a:spcPct val="100000"/>
              </a:lnSpc>
              <a:spcBef>
                <a:spcPts val="600"/>
              </a:spcBef>
              <a:spcAft>
                <a:spcPts val="0"/>
              </a:spcAft>
              <a:buClr>
                <a:srgbClr val="EF7F01"/>
              </a:buClr>
              <a:buSzPct val="80000"/>
              <a:buFont typeface="Arial"/>
              <a:buChar char="•"/>
              <a:defRPr sz="2000" b="0">
                <a:solidFill>
                  <a:schemeClr val="tx1"/>
                </a:solidFill>
                <a:latin typeface="+mn-lt"/>
                <a:ea typeface="+mn-ea"/>
                <a:cs typeface="+mn-cs"/>
              </a:defRPr>
            </a:lvl2pPr>
            <a:lvl3pPr marL="361941" marR="0" indent="-180971"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3pPr>
            <a:lvl4pPr marL="546086" indent="-179384" algn="l" defTabSz="915965" eaLnBrk="1" hangingPunct="1">
              <a:lnSpc>
                <a:spcPct val="100000"/>
              </a:lnSpc>
              <a:spcBef>
                <a:spcPts val="600"/>
              </a:spcBef>
              <a:spcAft>
                <a:spcPts val="0"/>
              </a:spcAft>
              <a:buClr>
                <a:srgbClr val="EF7F01"/>
              </a:buClr>
              <a:buSzPct val="80000"/>
              <a:buFont typeface="Arial Narrow"/>
              <a:buChar char="•"/>
              <a:defRPr sz="2000" b="0">
                <a:solidFill>
                  <a:schemeClr val="tx1"/>
                </a:solidFill>
                <a:latin typeface="+mn-lt"/>
                <a:ea typeface="+mn-ea"/>
                <a:cs typeface="+mn-cs"/>
              </a:defRPr>
            </a:lvl4pPr>
            <a:lvl5pPr marL="712770" marR="0" indent="-165096"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5pPr>
            <a:lvl6pPr marL="893741"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6pPr>
            <a:lvl7pPr marL="1076298" indent="-180971"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7pPr>
            <a:lvl8pPr marL="1255682"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8pPr>
            <a:lvl9pPr marL="2179583" indent="-165096" algn="l" defTabSz="915965" eaLnBrk="1" hangingPunct="1">
              <a:lnSpc>
                <a:spcPct val="95000"/>
              </a:lnSpc>
              <a:spcBef>
                <a:spcPts val="0"/>
              </a:spcBef>
              <a:spcAft>
                <a:spcPts val="0"/>
              </a:spcAft>
              <a:buClr>
                <a:srgbClr val="1D3569"/>
              </a:buClr>
              <a:buSzPct val="110000"/>
              <a:buFont typeface="Arial Narrow"/>
              <a:buChar char="•"/>
              <a:defRPr sz="1600">
                <a:solidFill>
                  <a:srgbClr val="1D3569"/>
                </a:solidFill>
                <a:latin typeface="+mn-lt"/>
                <a:ea typeface="+mn-ea"/>
                <a:cs typeface="+mn-cs"/>
              </a:defRPr>
            </a:lvl9pPr>
          </a:lstStyle>
          <a:p>
            <a:r>
              <a:rPr lang="de-DE" kern="0" dirty="0" smtClean="0"/>
              <a:t>Louise Böhler</a:t>
            </a:r>
            <a:r>
              <a:rPr lang="de-DE" kern="0" dirty="0"/>
              <a:t/>
            </a:r>
            <a:br>
              <a:rPr lang="de-DE" kern="0" dirty="0"/>
            </a:br>
            <a:r>
              <a:rPr lang="de-DE" kern="0" dirty="0"/>
              <a:t>Leitung Tourismus </a:t>
            </a:r>
            <a:r>
              <a:rPr lang="de-DE" kern="0" dirty="0" smtClean="0"/>
              <a:t>&amp; Dienstleistungen</a:t>
            </a:r>
            <a:br>
              <a:rPr lang="de-DE" kern="0" dirty="0" smtClean="0"/>
            </a:br>
            <a:r>
              <a:rPr lang="de-DE" kern="0" dirty="0" smtClean="0"/>
              <a:t>ADFC-Bundesgeschäftsstelle</a:t>
            </a:r>
            <a:endParaRPr lang="de-DE" kern="0" dirty="0"/>
          </a:p>
          <a:p>
            <a:r>
              <a:rPr lang="de-DE" kern="0" dirty="0"/>
              <a:t>l</a:t>
            </a:r>
            <a:r>
              <a:rPr lang="de-DE" kern="0" dirty="0" smtClean="0"/>
              <a:t>ouise.boehler@adfc.de</a:t>
            </a:r>
            <a:r>
              <a:rPr lang="de-DE" kern="0" dirty="0"/>
              <a:t/>
            </a:r>
            <a:br>
              <a:rPr lang="de-DE" kern="0" dirty="0"/>
            </a:br>
            <a:r>
              <a:rPr lang="de-DE" kern="0" dirty="0"/>
              <a:t>030-209 14 98-59</a:t>
            </a:r>
          </a:p>
        </p:txBody>
      </p:sp>
      <p:sp>
        <p:nvSpPr>
          <p:cNvPr id="13" name="Textplatzhalter 17">
            <a:extLst>
              <a:ext uri="{FF2B5EF4-FFF2-40B4-BE49-F238E27FC236}">
                <a16:creationId xmlns:a16="http://schemas.microsoft.com/office/drawing/2014/main" id="{3346C738-A599-366D-279A-FB55E45F4EB8}"/>
              </a:ext>
            </a:extLst>
          </p:cNvPr>
          <p:cNvSpPr txBox="1">
            <a:spLocks/>
          </p:cNvSpPr>
          <p:nvPr/>
        </p:nvSpPr>
        <p:spPr>
          <a:xfrm>
            <a:off x="1936986" y="3016576"/>
            <a:ext cx="1720800" cy="1168148"/>
          </a:xfrm>
          <a:prstGeom prst="rect">
            <a:avLst/>
          </a:prstGeom>
          <a:ln w="12700">
            <a:solidFill>
              <a:srgbClr val="EE7F00"/>
            </a:solidFill>
            <a:prstDash val="sysDot"/>
          </a:ln>
        </p:spPr>
        <p:txBody>
          <a:bodyPr vert="horz" lIns="36000" tIns="36000" rIns="0" bIns="36000" rtlCol="0">
            <a:noAutofit/>
          </a:bodyPr>
          <a:lstStyle>
            <a:lvl1pPr marL="0" indent="0" algn="l" defTabSz="915965" eaLnBrk="1" hangingPunct="1">
              <a:lnSpc>
                <a:spcPct val="100000"/>
              </a:lnSpc>
              <a:spcBef>
                <a:spcPts val="600"/>
              </a:spcBef>
              <a:spcAft>
                <a:spcPts val="0"/>
              </a:spcAft>
              <a:buNone/>
              <a:defRPr sz="1100" b="0" baseline="0">
                <a:solidFill>
                  <a:srgbClr val="004B7C"/>
                </a:solidFill>
                <a:latin typeface="Branding Semilight" panose="00000500000000000000" pitchFamily="50" charset="0"/>
                <a:ea typeface="+mn-ea"/>
                <a:cs typeface="+mn-cs"/>
              </a:defRPr>
            </a:lvl1pPr>
            <a:lvl2pPr marL="182558" indent="-182558" algn="l" defTabSz="915965" eaLnBrk="1" hangingPunct="1">
              <a:lnSpc>
                <a:spcPct val="100000"/>
              </a:lnSpc>
              <a:spcBef>
                <a:spcPts val="600"/>
              </a:spcBef>
              <a:spcAft>
                <a:spcPts val="0"/>
              </a:spcAft>
              <a:buClr>
                <a:srgbClr val="EF7F01"/>
              </a:buClr>
              <a:buSzPct val="80000"/>
              <a:buFont typeface="Arial"/>
              <a:buChar char="•"/>
              <a:defRPr sz="2000" b="0">
                <a:solidFill>
                  <a:schemeClr val="tx1"/>
                </a:solidFill>
                <a:latin typeface="+mn-lt"/>
                <a:ea typeface="+mn-ea"/>
                <a:cs typeface="+mn-cs"/>
              </a:defRPr>
            </a:lvl2pPr>
            <a:lvl3pPr marL="361941" marR="0" indent="-180971"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3pPr>
            <a:lvl4pPr marL="546086" indent="-179384" algn="l" defTabSz="915965" eaLnBrk="1" hangingPunct="1">
              <a:lnSpc>
                <a:spcPct val="100000"/>
              </a:lnSpc>
              <a:spcBef>
                <a:spcPts val="600"/>
              </a:spcBef>
              <a:spcAft>
                <a:spcPts val="0"/>
              </a:spcAft>
              <a:buClr>
                <a:srgbClr val="EF7F01"/>
              </a:buClr>
              <a:buSzPct val="80000"/>
              <a:buFont typeface="Arial Narrow"/>
              <a:buChar char="•"/>
              <a:defRPr sz="2000" b="0">
                <a:solidFill>
                  <a:schemeClr val="tx1"/>
                </a:solidFill>
                <a:latin typeface="+mn-lt"/>
                <a:ea typeface="+mn-ea"/>
                <a:cs typeface="+mn-cs"/>
              </a:defRPr>
            </a:lvl4pPr>
            <a:lvl5pPr marL="712770" marR="0" indent="-165096"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5pPr>
            <a:lvl6pPr marL="893741"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6pPr>
            <a:lvl7pPr marL="1076298" indent="-180971"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7pPr>
            <a:lvl8pPr marL="1255682"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8pPr>
            <a:lvl9pPr marL="2179583" indent="-165096" algn="l" defTabSz="915965" eaLnBrk="1" hangingPunct="1">
              <a:lnSpc>
                <a:spcPct val="95000"/>
              </a:lnSpc>
              <a:spcBef>
                <a:spcPts val="0"/>
              </a:spcBef>
              <a:spcAft>
                <a:spcPts val="0"/>
              </a:spcAft>
              <a:buClr>
                <a:srgbClr val="1D3569"/>
              </a:buClr>
              <a:buSzPct val="110000"/>
              <a:buFont typeface="Arial Narrow"/>
              <a:buChar char="•"/>
              <a:defRPr sz="1600">
                <a:solidFill>
                  <a:srgbClr val="1D3569"/>
                </a:solidFill>
                <a:latin typeface="+mn-lt"/>
                <a:ea typeface="+mn-ea"/>
                <a:cs typeface="+mn-cs"/>
              </a:defRPr>
            </a:lvl9pPr>
          </a:lstStyle>
          <a:p>
            <a:r>
              <a:rPr lang="de-DE" kern="0" dirty="0"/>
              <a:t>Annemarie Zirkel</a:t>
            </a:r>
            <a:br>
              <a:rPr lang="de-DE" kern="0" dirty="0"/>
            </a:br>
            <a:r>
              <a:rPr lang="de-DE" kern="0" dirty="0"/>
              <a:t>Projektleiterin </a:t>
            </a:r>
            <a:r>
              <a:rPr lang="de-DE" kern="0" dirty="0" smtClean="0"/>
              <a:t>Tourismus </a:t>
            </a:r>
            <a:r>
              <a:rPr lang="de-DE" kern="0" dirty="0"/>
              <a:t>ADFC-Bundesgeschäftsstelle</a:t>
            </a:r>
          </a:p>
          <a:p>
            <a:r>
              <a:rPr lang="de-DE" kern="0" dirty="0"/>
              <a:t>a</a:t>
            </a:r>
            <a:r>
              <a:rPr lang="de-DE" kern="0" dirty="0" smtClean="0"/>
              <a:t>nnemarie.zirkel@adfc.de</a:t>
            </a:r>
            <a:r>
              <a:rPr lang="de-DE" kern="0" dirty="0"/>
              <a:t/>
            </a:r>
            <a:br>
              <a:rPr lang="de-DE" kern="0" dirty="0"/>
            </a:br>
            <a:r>
              <a:rPr lang="de-DE" kern="0" dirty="0"/>
              <a:t>030-209 14 98-68</a:t>
            </a:r>
          </a:p>
        </p:txBody>
      </p:sp>
      <p:sp>
        <p:nvSpPr>
          <p:cNvPr id="14" name="Textplatzhalter 17">
            <a:extLst>
              <a:ext uri="{FF2B5EF4-FFF2-40B4-BE49-F238E27FC236}">
                <a16:creationId xmlns:a16="http://schemas.microsoft.com/office/drawing/2014/main" id="{3346C738-A599-366D-279A-FB55E45F4EB8}"/>
              </a:ext>
            </a:extLst>
          </p:cNvPr>
          <p:cNvSpPr txBox="1">
            <a:spLocks/>
          </p:cNvSpPr>
          <p:nvPr/>
        </p:nvSpPr>
        <p:spPr>
          <a:xfrm>
            <a:off x="3695141" y="3016575"/>
            <a:ext cx="1720800" cy="1168149"/>
          </a:xfrm>
          <a:prstGeom prst="rect">
            <a:avLst/>
          </a:prstGeom>
          <a:ln w="12700">
            <a:solidFill>
              <a:srgbClr val="EE7F00"/>
            </a:solidFill>
            <a:prstDash val="sysDot"/>
          </a:ln>
        </p:spPr>
        <p:txBody>
          <a:bodyPr vert="horz" lIns="36000" tIns="36000" rIns="0" bIns="36000" rtlCol="0">
            <a:noAutofit/>
          </a:bodyPr>
          <a:lstStyle>
            <a:lvl1pPr marL="0" indent="0" algn="l" defTabSz="915965" eaLnBrk="1" hangingPunct="1">
              <a:lnSpc>
                <a:spcPct val="100000"/>
              </a:lnSpc>
              <a:spcBef>
                <a:spcPts val="600"/>
              </a:spcBef>
              <a:spcAft>
                <a:spcPts val="0"/>
              </a:spcAft>
              <a:buNone/>
              <a:defRPr sz="1100" b="0" baseline="0">
                <a:solidFill>
                  <a:srgbClr val="004B7C"/>
                </a:solidFill>
                <a:latin typeface="Branding Semilight" panose="00000500000000000000" pitchFamily="50" charset="0"/>
                <a:ea typeface="+mn-ea"/>
                <a:cs typeface="+mn-cs"/>
              </a:defRPr>
            </a:lvl1pPr>
            <a:lvl2pPr marL="182558" indent="-182558" algn="l" defTabSz="915965" eaLnBrk="1" hangingPunct="1">
              <a:lnSpc>
                <a:spcPct val="100000"/>
              </a:lnSpc>
              <a:spcBef>
                <a:spcPts val="600"/>
              </a:spcBef>
              <a:spcAft>
                <a:spcPts val="0"/>
              </a:spcAft>
              <a:buClr>
                <a:srgbClr val="EF7F01"/>
              </a:buClr>
              <a:buSzPct val="80000"/>
              <a:buFont typeface="Arial"/>
              <a:buChar char="•"/>
              <a:defRPr sz="2000" b="0">
                <a:solidFill>
                  <a:schemeClr val="tx1"/>
                </a:solidFill>
                <a:latin typeface="+mn-lt"/>
                <a:ea typeface="+mn-ea"/>
                <a:cs typeface="+mn-cs"/>
              </a:defRPr>
            </a:lvl2pPr>
            <a:lvl3pPr marL="361941" marR="0" indent="-180971"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3pPr>
            <a:lvl4pPr marL="546086" indent="-179384" algn="l" defTabSz="915965" eaLnBrk="1" hangingPunct="1">
              <a:lnSpc>
                <a:spcPct val="100000"/>
              </a:lnSpc>
              <a:spcBef>
                <a:spcPts val="600"/>
              </a:spcBef>
              <a:spcAft>
                <a:spcPts val="0"/>
              </a:spcAft>
              <a:buClr>
                <a:srgbClr val="EF7F01"/>
              </a:buClr>
              <a:buSzPct val="80000"/>
              <a:buFont typeface="Arial Narrow"/>
              <a:buChar char="•"/>
              <a:defRPr sz="2000" b="0">
                <a:solidFill>
                  <a:schemeClr val="tx1"/>
                </a:solidFill>
                <a:latin typeface="+mn-lt"/>
                <a:ea typeface="+mn-ea"/>
                <a:cs typeface="+mn-cs"/>
              </a:defRPr>
            </a:lvl4pPr>
            <a:lvl5pPr marL="712770" marR="0" indent="-165096"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5pPr>
            <a:lvl6pPr marL="893741"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6pPr>
            <a:lvl7pPr marL="1076298" indent="-180971"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7pPr>
            <a:lvl8pPr marL="1255682"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8pPr>
            <a:lvl9pPr marL="2179583" indent="-165096" algn="l" defTabSz="915965" eaLnBrk="1" hangingPunct="1">
              <a:lnSpc>
                <a:spcPct val="95000"/>
              </a:lnSpc>
              <a:spcBef>
                <a:spcPts val="0"/>
              </a:spcBef>
              <a:spcAft>
                <a:spcPts val="0"/>
              </a:spcAft>
              <a:buClr>
                <a:srgbClr val="1D3569"/>
              </a:buClr>
              <a:buSzPct val="110000"/>
              <a:buFont typeface="Arial Narrow"/>
              <a:buChar char="•"/>
              <a:defRPr sz="1600">
                <a:solidFill>
                  <a:srgbClr val="1D3569"/>
                </a:solidFill>
                <a:latin typeface="+mn-lt"/>
                <a:ea typeface="+mn-ea"/>
                <a:cs typeface="+mn-cs"/>
              </a:defRPr>
            </a:lvl9pPr>
          </a:lstStyle>
          <a:p>
            <a:r>
              <a:rPr lang="de-DE" kern="0" dirty="0"/>
              <a:t>Michael Maier</a:t>
            </a:r>
            <a:br>
              <a:rPr lang="de-DE" kern="0" dirty="0"/>
            </a:br>
            <a:r>
              <a:rPr lang="de-DE" kern="0" dirty="0" smtClean="0"/>
              <a:t>Tourismusreferent</a:t>
            </a:r>
            <a:br>
              <a:rPr lang="de-DE" kern="0" dirty="0" smtClean="0"/>
            </a:br>
            <a:r>
              <a:rPr lang="de-DE" kern="0" dirty="0" smtClean="0"/>
              <a:t>ADFC-Bundesgeschäftsstelle</a:t>
            </a:r>
            <a:endParaRPr lang="de-DE" kern="0" dirty="0"/>
          </a:p>
          <a:p>
            <a:r>
              <a:rPr lang="de-DE" kern="0" dirty="0"/>
              <a:t>m</a:t>
            </a:r>
            <a:r>
              <a:rPr lang="de-DE" kern="0" dirty="0" smtClean="0"/>
              <a:t>ichael.maier@adfc.de</a:t>
            </a:r>
            <a:r>
              <a:rPr lang="de-DE" kern="0" dirty="0"/>
              <a:t/>
            </a:r>
            <a:br>
              <a:rPr lang="de-DE" kern="0" dirty="0"/>
            </a:br>
            <a:r>
              <a:rPr lang="de-DE" kern="0" dirty="0"/>
              <a:t>030-209 14 98-485</a:t>
            </a:r>
          </a:p>
        </p:txBody>
      </p:sp>
      <p:sp>
        <p:nvSpPr>
          <p:cNvPr id="15" name="Textplatzhalter 17">
            <a:extLst>
              <a:ext uri="{FF2B5EF4-FFF2-40B4-BE49-F238E27FC236}">
                <a16:creationId xmlns:a16="http://schemas.microsoft.com/office/drawing/2014/main" id="{3346C738-A599-366D-279A-FB55E45F4EB8}"/>
              </a:ext>
            </a:extLst>
          </p:cNvPr>
          <p:cNvSpPr txBox="1">
            <a:spLocks/>
          </p:cNvSpPr>
          <p:nvPr/>
        </p:nvSpPr>
        <p:spPr>
          <a:xfrm>
            <a:off x="5492718" y="3016576"/>
            <a:ext cx="1721740" cy="1168149"/>
          </a:xfrm>
          <a:prstGeom prst="rect">
            <a:avLst/>
          </a:prstGeom>
          <a:ln w="12700">
            <a:solidFill>
              <a:srgbClr val="EE7F00"/>
            </a:solidFill>
            <a:prstDash val="sysDot"/>
          </a:ln>
        </p:spPr>
        <p:txBody>
          <a:bodyPr vert="horz" lIns="36000" tIns="36000" rIns="0" bIns="36000" rtlCol="0">
            <a:noAutofit/>
          </a:bodyPr>
          <a:lstStyle>
            <a:lvl1pPr marL="0" indent="0" algn="l" defTabSz="915965" eaLnBrk="1" hangingPunct="1">
              <a:lnSpc>
                <a:spcPct val="100000"/>
              </a:lnSpc>
              <a:spcBef>
                <a:spcPts val="600"/>
              </a:spcBef>
              <a:spcAft>
                <a:spcPts val="0"/>
              </a:spcAft>
              <a:buNone/>
              <a:defRPr sz="1100" b="0" baseline="0">
                <a:solidFill>
                  <a:srgbClr val="004B7C"/>
                </a:solidFill>
                <a:latin typeface="Branding Semilight" panose="00000500000000000000" pitchFamily="50" charset="0"/>
                <a:ea typeface="+mn-ea"/>
                <a:cs typeface="+mn-cs"/>
              </a:defRPr>
            </a:lvl1pPr>
            <a:lvl2pPr marL="182558" indent="-182558" algn="l" defTabSz="915965" eaLnBrk="1" hangingPunct="1">
              <a:lnSpc>
                <a:spcPct val="100000"/>
              </a:lnSpc>
              <a:spcBef>
                <a:spcPts val="600"/>
              </a:spcBef>
              <a:spcAft>
                <a:spcPts val="0"/>
              </a:spcAft>
              <a:buClr>
                <a:srgbClr val="EF7F01"/>
              </a:buClr>
              <a:buSzPct val="80000"/>
              <a:buFont typeface="Arial"/>
              <a:buChar char="•"/>
              <a:defRPr sz="2000" b="0">
                <a:solidFill>
                  <a:schemeClr val="tx1"/>
                </a:solidFill>
                <a:latin typeface="+mn-lt"/>
                <a:ea typeface="+mn-ea"/>
                <a:cs typeface="+mn-cs"/>
              </a:defRPr>
            </a:lvl2pPr>
            <a:lvl3pPr marL="361941" marR="0" indent="-180971"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3pPr>
            <a:lvl4pPr marL="546086" indent="-179384" algn="l" defTabSz="915965" eaLnBrk="1" hangingPunct="1">
              <a:lnSpc>
                <a:spcPct val="100000"/>
              </a:lnSpc>
              <a:spcBef>
                <a:spcPts val="600"/>
              </a:spcBef>
              <a:spcAft>
                <a:spcPts val="0"/>
              </a:spcAft>
              <a:buClr>
                <a:srgbClr val="EF7F01"/>
              </a:buClr>
              <a:buSzPct val="80000"/>
              <a:buFont typeface="Arial Narrow"/>
              <a:buChar char="•"/>
              <a:defRPr sz="2000" b="0">
                <a:solidFill>
                  <a:schemeClr val="tx1"/>
                </a:solidFill>
                <a:latin typeface="+mn-lt"/>
                <a:ea typeface="+mn-ea"/>
                <a:cs typeface="+mn-cs"/>
              </a:defRPr>
            </a:lvl4pPr>
            <a:lvl5pPr marL="712770" marR="0" indent="-165096"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5pPr>
            <a:lvl6pPr marL="893741"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6pPr>
            <a:lvl7pPr marL="1076298" indent="-180971"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7pPr>
            <a:lvl8pPr marL="1255682"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8pPr>
            <a:lvl9pPr marL="2179583" indent="-165096" algn="l" defTabSz="915965" eaLnBrk="1" hangingPunct="1">
              <a:lnSpc>
                <a:spcPct val="95000"/>
              </a:lnSpc>
              <a:spcBef>
                <a:spcPts val="0"/>
              </a:spcBef>
              <a:spcAft>
                <a:spcPts val="0"/>
              </a:spcAft>
              <a:buClr>
                <a:srgbClr val="1D3569"/>
              </a:buClr>
              <a:buSzPct val="110000"/>
              <a:buFont typeface="Arial Narrow"/>
              <a:buChar char="•"/>
              <a:defRPr sz="1600">
                <a:solidFill>
                  <a:srgbClr val="1D3569"/>
                </a:solidFill>
                <a:latin typeface="+mn-lt"/>
                <a:ea typeface="+mn-ea"/>
                <a:cs typeface="+mn-cs"/>
              </a:defRPr>
            </a:lvl9pPr>
          </a:lstStyle>
          <a:p>
            <a:r>
              <a:rPr lang="de-DE" kern="0" dirty="0"/>
              <a:t>Konstanze Meyer</a:t>
            </a:r>
            <a:br>
              <a:rPr lang="de-DE" kern="0" dirty="0"/>
            </a:br>
            <a:r>
              <a:rPr lang="de-DE" kern="0" dirty="0"/>
              <a:t>Tourismusreferentin </a:t>
            </a:r>
            <a:r>
              <a:rPr lang="de-DE" kern="0" dirty="0" smtClean="0"/>
              <a:t/>
            </a:r>
            <a:br>
              <a:rPr lang="de-DE" kern="0" dirty="0" smtClean="0"/>
            </a:br>
            <a:r>
              <a:rPr lang="de-DE" kern="0" dirty="0" smtClean="0"/>
              <a:t>ADFC-Bundesgeschäftsstelle</a:t>
            </a:r>
            <a:endParaRPr lang="de-DE" kern="0" dirty="0"/>
          </a:p>
          <a:p>
            <a:r>
              <a:rPr lang="de-DE" kern="0" dirty="0"/>
              <a:t>k</a:t>
            </a:r>
            <a:r>
              <a:rPr lang="de-DE" kern="0" dirty="0" smtClean="0"/>
              <a:t>onstanze.meyer@adfc.de</a:t>
            </a:r>
            <a:r>
              <a:rPr lang="de-DE" kern="0" dirty="0"/>
              <a:t/>
            </a:r>
            <a:br>
              <a:rPr lang="de-DE" kern="0" dirty="0"/>
            </a:br>
            <a:r>
              <a:rPr lang="de-DE" kern="0" dirty="0"/>
              <a:t>030-209 14 98-479</a:t>
            </a:r>
          </a:p>
        </p:txBody>
      </p:sp>
      <p:pic>
        <p:nvPicPr>
          <p:cNvPr id="4" name="Bildplatzhalter 3"/>
          <p:cNvPicPr>
            <a:picLocks noGrp="1"/>
          </p:cNvPicPr>
          <p:nvPr>
            <p:ph type="pic" sz="quarter" idx="31"/>
          </p:nvPr>
        </p:nvPicPr>
        <p:blipFill rotWithShape="1">
          <a:blip r:embed="rId3" cstate="print">
            <a:extLst>
              <a:ext uri="{28A0092B-C50C-407E-A947-70E740481C1C}">
                <a14:useLocalDpi xmlns:a14="http://schemas.microsoft.com/office/drawing/2010/main" val="0"/>
              </a:ext>
            </a:extLst>
          </a:blip>
          <a:srcRect l="24117" t="439" r="7733" b="-439"/>
          <a:stretch/>
        </p:blipFill>
        <p:spPr>
          <a:xfrm>
            <a:off x="1965802" y="1278337"/>
            <a:ext cx="1605600" cy="1606116"/>
          </a:xfrm>
        </p:spPr>
      </p:pic>
      <p:pic>
        <p:nvPicPr>
          <p:cNvPr id="5" name="Bildplatzhalter 4"/>
          <p:cNvPicPr>
            <a:picLocks noGrp="1"/>
          </p:cNvPicPr>
          <p:nvPr>
            <p:ph type="pic" sz="quarter" idx="31"/>
          </p:nvPr>
        </p:nvPicPr>
        <p:blipFill>
          <a:blip r:embed="rId4" cstate="print">
            <a:extLst>
              <a:ext uri="{28A0092B-C50C-407E-A947-70E740481C1C}">
                <a14:useLocalDpi xmlns:a14="http://schemas.microsoft.com/office/drawing/2010/main" val="0"/>
              </a:ext>
            </a:extLst>
          </a:blip>
          <a:srcRect l="15924" r="15924"/>
          <a:stretch>
            <a:fillRect/>
          </a:stretch>
        </p:blipFill>
        <p:spPr>
          <a:xfrm>
            <a:off x="3777455" y="1278337"/>
            <a:ext cx="1605600" cy="1605600"/>
          </a:xfrm>
        </p:spPr>
      </p:pic>
      <p:sp>
        <p:nvSpPr>
          <p:cNvPr id="16" name="Textplatzhalter 17">
            <a:extLst>
              <a:ext uri="{FF2B5EF4-FFF2-40B4-BE49-F238E27FC236}">
                <a16:creationId xmlns:a16="http://schemas.microsoft.com/office/drawing/2014/main" id="{3346C738-A599-366D-279A-FB55E45F4EB8}"/>
              </a:ext>
            </a:extLst>
          </p:cNvPr>
          <p:cNvSpPr txBox="1">
            <a:spLocks/>
          </p:cNvSpPr>
          <p:nvPr/>
        </p:nvSpPr>
        <p:spPr>
          <a:xfrm>
            <a:off x="7308232" y="3013646"/>
            <a:ext cx="1720800" cy="1168148"/>
          </a:xfrm>
          <a:prstGeom prst="rect">
            <a:avLst/>
          </a:prstGeom>
          <a:ln w="12700">
            <a:solidFill>
              <a:srgbClr val="EE7F00"/>
            </a:solidFill>
            <a:prstDash val="sysDot"/>
          </a:ln>
        </p:spPr>
        <p:txBody>
          <a:bodyPr vert="horz" lIns="36000" tIns="36000" rIns="0" bIns="36000" rtlCol="0">
            <a:noAutofit/>
          </a:bodyPr>
          <a:lstStyle>
            <a:lvl1pPr marL="0" indent="0" algn="l" defTabSz="915965" eaLnBrk="1" hangingPunct="1">
              <a:lnSpc>
                <a:spcPct val="100000"/>
              </a:lnSpc>
              <a:spcBef>
                <a:spcPts val="600"/>
              </a:spcBef>
              <a:spcAft>
                <a:spcPts val="0"/>
              </a:spcAft>
              <a:buNone/>
              <a:defRPr sz="1100" b="0" baseline="0">
                <a:solidFill>
                  <a:srgbClr val="004B7C"/>
                </a:solidFill>
                <a:latin typeface="Branding Semilight" panose="00000500000000000000" pitchFamily="50" charset="0"/>
                <a:ea typeface="+mn-ea"/>
                <a:cs typeface="+mn-cs"/>
              </a:defRPr>
            </a:lvl1pPr>
            <a:lvl2pPr marL="182558" indent="-182558" algn="l" defTabSz="915965" eaLnBrk="1" hangingPunct="1">
              <a:lnSpc>
                <a:spcPct val="100000"/>
              </a:lnSpc>
              <a:spcBef>
                <a:spcPts val="600"/>
              </a:spcBef>
              <a:spcAft>
                <a:spcPts val="0"/>
              </a:spcAft>
              <a:buClr>
                <a:srgbClr val="EF7F01"/>
              </a:buClr>
              <a:buSzPct val="80000"/>
              <a:buFont typeface="Arial"/>
              <a:buChar char="•"/>
              <a:defRPr sz="2000" b="0">
                <a:solidFill>
                  <a:schemeClr val="tx1"/>
                </a:solidFill>
                <a:latin typeface="+mn-lt"/>
                <a:ea typeface="+mn-ea"/>
                <a:cs typeface="+mn-cs"/>
              </a:defRPr>
            </a:lvl2pPr>
            <a:lvl3pPr marL="361941" marR="0" indent="-180971"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3pPr>
            <a:lvl4pPr marL="546086" indent="-179384" algn="l" defTabSz="915965" eaLnBrk="1" hangingPunct="1">
              <a:lnSpc>
                <a:spcPct val="100000"/>
              </a:lnSpc>
              <a:spcBef>
                <a:spcPts val="600"/>
              </a:spcBef>
              <a:spcAft>
                <a:spcPts val="0"/>
              </a:spcAft>
              <a:buClr>
                <a:srgbClr val="EF7F01"/>
              </a:buClr>
              <a:buSzPct val="80000"/>
              <a:buFont typeface="Arial Narrow"/>
              <a:buChar char="•"/>
              <a:defRPr sz="2000" b="0">
                <a:solidFill>
                  <a:schemeClr val="tx1"/>
                </a:solidFill>
                <a:latin typeface="+mn-lt"/>
                <a:ea typeface="+mn-ea"/>
                <a:cs typeface="+mn-cs"/>
              </a:defRPr>
            </a:lvl4pPr>
            <a:lvl5pPr marL="712770" marR="0" indent="-165096"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5pPr>
            <a:lvl6pPr marL="893741"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6pPr>
            <a:lvl7pPr marL="1076298" indent="-180971"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7pPr>
            <a:lvl8pPr marL="1255682"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8pPr>
            <a:lvl9pPr marL="2179583" indent="-165096" algn="l" defTabSz="915965" eaLnBrk="1" hangingPunct="1">
              <a:lnSpc>
                <a:spcPct val="95000"/>
              </a:lnSpc>
              <a:spcBef>
                <a:spcPts val="0"/>
              </a:spcBef>
              <a:spcAft>
                <a:spcPts val="0"/>
              </a:spcAft>
              <a:buClr>
                <a:srgbClr val="1D3569"/>
              </a:buClr>
              <a:buSzPct val="110000"/>
              <a:buFont typeface="Arial Narrow"/>
              <a:buChar char="•"/>
              <a:defRPr sz="1600">
                <a:solidFill>
                  <a:srgbClr val="1D3569"/>
                </a:solidFill>
                <a:latin typeface="+mn-lt"/>
                <a:ea typeface="+mn-ea"/>
                <a:cs typeface="+mn-cs"/>
              </a:defRPr>
            </a:lvl9pPr>
          </a:lstStyle>
          <a:p>
            <a:r>
              <a:rPr lang="de-DE" kern="0" dirty="0" smtClean="0"/>
              <a:t>Sara Tsudome</a:t>
            </a:r>
            <a:r>
              <a:rPr lang="de-DE" kern="0" dirty="0"/>
              <a:t/>
            </a:r>
            <a:br>
              <a:rPr lang="de-DE" kern="0" dirty="0"/>
            </a:br>
            <a:r>
              <a:rPr lang="de-DE" kern="0" dirty="0" smtClean="0"/>
              <a:t>Projektleiterin FFA/FST</a:t>
            </a:r>
            <a:br>
              <a:rPr lang="de-DE" kern="0" dirty="0" smtClean="0"/>
            </a:br>
            <a:r>
              <a:rPr lang="de-DE" kern="0" dirty="0" smtClean="0"/>
              <a:t>ADFC-Bundesgeschäftsstelle</a:t>
            </a:r>
            <a:endParaRPr lang="de-DE" kern="0" dirty="0"/>
          </a:p>
          <a:p>
            <a:r>
              <a:rPr lang="de-DE" kern="0" dirty="0" smtClean="0"/>
              <a:t>sara.tsudome@adfc.de</a:t>
            </a:r>
            <a:r>
              <a:rPr lang="de-DE" kern="0" dirty="0"/>
              <a:t/>
            </a:r>
            <a:br>
              <a:rPr lang="de-DE" kern="0" dirty="0"/>
            </a:br>
            <a:r>
              <a:rPr lang="de-DE" kern="0" dirty="0"/>
              <a:t>+49 (0) 171 86 43 124</a:t>
            </a:r>
          </a:p>
        </p:txBody>
      </p:sp>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7533" y="1275407"/>
            <a:ext cx="1608530" cy="1608530"/>
          </a:xfrm>
          <a:prstGeom prst="ellipse">
            <a:avLst/>
          </a:prstGeom>
          <a:ln>
            <a:solidFill>
              <a:srgbClr val="004B7C"/>
            </a:solidFill>
          </a:ln>
        </p:spPr>
      </p:pic>
      <p:pic>
        <p:nvPicPr>
          <p:cNvPr id="11" name="Grafik 10"/>
          <p:cNvPicPr>
            <a:picLocks noChangeAspect="1"/>
          </p:cNvPicPr>
          <p:nvPr/>
        </p:nvPicPr>
        <p:blipFill rotWithShape="1">
          <a:blip r:embed="rId6" cstate="hqprint">
            <a:extLst>
              <a:ext uri="{28A0092B-C50C-407E-A947-70E740481C1C}">
                <a14:useLocalDpi xmlns:a14="http://schemas.microsoft.com/office/drawing/2010/main" val="0"/>
              </a:ext>
            </a:extLst>
          </a:blip>
          <a:srcRect l="16650" r="16650"/>
          <a:stretch/>
        </p:blipFill>
        <p:spPr>
          <a:xfrm>
            <a:off x="5589107" y="1278337"/>
            <a:ext cx="1605600" cy="1605600"/>
          </a:xfrm>
          <a:prstGeom prst="ellipse">
            <a:avLst/>
          </a:prstGeom>
          <a:ln>
            <a:solidFill>
              <a:srgbClr val="004B7C"/>
            </a:solidFill>
          </a:ln>
        </p:spPr>
      </p:pic>
      <p:pic>
        <p:nvPicPr>
          <p:cNvPr id="20" name="Bildplatzhalter 19"/>
          <p:cNvPicPr>
            <a:picLocks noGrp="1" noChangeAspect="1"/>
          </p:cNvPicPr>
          <p:nvPr>
            <p:ph type="pic" sz="quarter" idx="31"/>
          </p:nvPr>
        </p:nvPicPr>
        <p:blipFill>
          <a:blip r:embed="rId7" cstate="hqprint">
            <a:extLst>
              <a:ext uri="{28A0092B-C50C-407E-A947-70E740481C1C}">
                <a14:useLocalDpi xmlns:a14="http://schemas.microsoft.com/office/drawing/2010/main" val="0"/>
              </a:ext>
            </a:extLst>
          </a:blip>
          <a:srcRect l="7364" r="7364"/>
          <a:stretch>
            <a:fillRect/>
          </a:stretch>
        </p:blipFill>
        <p:spPr>
          <a:xfrm>
            <a:off x="196850" y="1274763"/>
            <a:ext cx="1606550" cy="1609725"/>
          </a:xfrm>
        </p:spPr>
      </p:pic>
    </p:spTree>
    <p:extLst>
      <p:ext uri="{BB962C8B-B14F-4D97-AF65-F5344CB8AC3E}">
        <p14:creationId xmlns:p14="http://schemas.microsoft.com/office/powerpoint/2010/main" val="638479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Radtourismus leistet einen Beitrag zur Verkehrswende</a:t>
            </a:r>
          </a:p>
        </p:txBody>
      </p:sp>
      <p:sp>
        <p:nvSpPr>
          <p:cNvPr id="4" name="Datumsplatzhalter 3"/>
          <p:cNvSpPr>
            <a:spLocks noGrp="1"/>
          </p:cNvSpPr>
          <p:nvPr>
            <p:ph type="dt" sz="half" idx="10"/>
          </p:nvPr>
        </p:nvSpPr>
        <p:spPr/>
        <p:txBody>
          <a:bodyPr/>
          <a:lstStyle/>
          <a:p>
            <a:fld id="{FF70A486-CCA2-40B8-B6BE-CF787228E448}" type="datetime1">
              <a:rPr lang="de-DE" smtClean="0"/>
              <a:t>11.04.2025</a:t>
            </a:fld>
            <a:endParaRPr lang="de-DE"/>
          </a:p>
        </p:txBody>
      </p:sp>
      <p:sp>
        <p:nvSpPr>
          <p:cNvPr id="5" name="Fußzeilenplatzhalter 4"/>
          <p:cNvSpPr>
            <a:spLocks noGrp="1"/>
          </p:cNvSpPr>
          <p:nvPr>
            <p:ph type="ftr" sz="quarter" idx="11"/>
          </p:nvPr>
        </p:nvSpPr>
        <p:spPr/>
        <p:txBody>
          <a:bodyPr/>
          <a:lstStyle/>
          <a:p>
            <a:r>
              <a:rPr lang="de-DE"/>
              <a:t>ADFC-Aktivitäten im Radtourismus</a:t>
            </a:r>
            <a:endParaRPr lang="de-DE" dirty="0"/>
          </a:p>
        </p:txBody>
      </p:sp>
      <p:sp>
        <p:nvSpPr>
          <p:cNvPr id="6" name="Foliennummernplatzhalter 5"/>
          <p:cNvSpPr>
            <a:spLocks noGrp="1"/>
          </p:cNvSpPr>
          <p:nvPr>
            <p:ph type="sldNum" sz="quarter" idx="12"/>
          </p:nvPr>
        </p:nvSpPr>
        <p:spPr/>
        <p:txBody>
          <a:bodyPr/>
          <a:lstStyle/>
          <a:p>
            <a:fld id="{991B67ED-B1F9-47A8-A915-8AA62DD0FD5C}" type="slidenum">
              <a:rPr lang="de-DE" smtClean="0"/>
              <a:t>3</a:t>
            </a:fld>
            <a:endParaRPr lang="de-DE"/>
          </a:p>
        </p:txBody>
      </p:sp>
      <p:sp>
        <p:nvSpPr>
          <p:cNvPr id="8" name="Inhaltsplatzhalter 2">
            <a:extLst>
              <a:ext uri="{FF2B5EF4-FFF2-40B4-BE49-F238E27FC236}">
                <a16:creationId xmlns:a16="http://schemas.microsoft.com/office/drawing/2014/main" id="{DBAA5BC0-4CF7-D173-CA09-7D477D646399}"/>
              </a:ext>
            </a:extLst>
          </p:cNvPr>
          <p:cNvSpPr txBox="1">
            <a:spLocks/>
          </p:cNvSpPr>
          <p:nvPr/>
        </p:nvSpPr>
        <p:spPr>
          <a:xfrm>
            <a:off x="755650" y="1415845"/>
            <a:ext cx="3981107" cy="3216480"/>
          </a:xfrm>
          <a:prstGeom prst="rect">
            <a:avLst/>
          </a:prstGeom>
        </p:spPr>
        <p:txBody>
          <a:bodyPr vert="horz" lIns="0" tIns="0" rIns="0" bIns="0" rtlCol="0">
            <a:noAutofit/>
          </a:bodyPr>
          <a:lstStyle>
            <a:lvl1pPr algn="l" defTabSz="915988" eaLnBrk="1" hangingPunct="1">
              <a:lnSpc>
                <a:spcPct val="100000"/>
              </a:lnSpc>
              <a:spcBef>
                <a:spcPts val="600"/>
              </a:spcBef>
              <a:spcAft>
                <a:spcPts val="0"/>
              </a:spcAft>
              <a:defRPr sz="2000" b="0">
                <a:solidFill>
                  <a:schemeClr val="tx1"/>
                </a:solidFill>
                <a:latin typeface="+mn-lt"/>
                <a:ea typeface="+mn-ea"/>
                <a:cs typeface="+mn-cs"/>
              </a:defRPr>
            </a:lvl1pPr>
            <a:lvl2pPr marL="182563" indent="-182563" algn="l" defTabSz="915988" eaLnBrk="1" hangingPunct="1">
              <a:lnSpc>
                <a:spcPct val="100000"/>
              </a:lnSpc>
              <a:spcBef>
                <a:spcPts val="600"/>
              </a:spcBef>
              <a:spcAft>
                <a:spcPts val="0"/>
              </a:spcAft>
              <a:buClr>
                <a:srgbClr val="EF7F01"/>
              </a:buClr>
              <a:buSzPct val="80000"/>
              <a:buFont typeface="Arial"/>
              <a:buChar char="•"/>
              <a:defRPr b="0">
                <a:solidFill>
                  <a:schemeClr val="tx1"/>
                </a:solidFill>
                <a:latin typeface="+mn-lt"/>
                <a:ea typeface="+mn-ea"/>
                <a:cs typeface="+mn-cs"/>
              </a:defRPr>
            </a:lvl2pPr>
            <a:lvl3pPr marL="361950" marR="0" indent="-180975" algn="l" defTabSz="915988" eaLnBrk="1" hangingPunct="1">
              <a:lnSpc>
                <a:spcPct val="100000"/>
              </a:lnSpc>
              <a:spcBef>
                <a:spcPts val="600"/>
              </a:spcBef>
              <a:spcAft>
                <a:spcPts val="0"/>
              </a:spcAft>
              <a:buClr>
                <a:srgbClr val="EF7F01"/>
              </a:buClr>
              <a:buSzPct val="80000"/>
              <a:buFont typeface="Symbol" panose="05050102010706020507" pitchFamily="18" charset="2"/>
              <a:buChar char="-"/>
              <a:defRPr sz="1800" b="0">
                <a:solidFill>
                  <a:schemeClr val="tx1"/>
                </a:solidFill>
                <a:latin typeface="+mn-lt"/>
                <a:ea typeface="+mn-ea"/>
                <a:cs typeface="+mn-cs"/>
              </a:defRPr>
            </a:lvl3pPr>
            <a:lvl4pPr marL="546100" indent="-179388" algn="l" defTabSz="915988" eaLnBrk="1" hangingPunct="1">
              <a:lnSpc>
                <a:spcPct val="100000"/>
              </a:lnSpc>
              <a:spcBef>
                <a:spcPts val="600"/>
              </a:spcBef>
              <a:spcAft>
                <a:spcPts val="0"/>
              </a:spcAft>
              <a:buClr>
                <a:srgbClr val="EF7F01"/>
              </a:buClr>
              <a:buSzPct val="80000"/>
              <a:buFont typeface="Arial Narrow"/>
              <a:buChar char="•"/>
              <a:defRPr sz="1800" b="0">
                <a:solidFill>
                  <a:schemeClr val="tx1"/>
                </a:solidFill>
                <a:latin typeface="+mn-lt"/>
                <a:ea typeface="+mn-ea"/>
                <a:cs typeface="+mn-cs"/>
              </a:defRPr>
            </a:lvl4pPr>
            <a:lvl5pPr marL="712788" marR="0" indent="-165100" algn="l" defTabSz="915988" eaLnBrk="1" hangingPunct="1">
              <a:lnSpc>
                <a:spcPct val="100000"/>
              </a:lnSpc>
              <a:spcBef>
                <a:spcPts val="600"/>
              </a:spcBef>
              <a:spcAft>
                <a:spcPts val="0"/>
              </a:spcAft>
              <a:buClr>
                <a:srgbClr val="EF7F01"/>
              </a:buClr>
              <a:buSzPct val="80000"/>
              <a:buFont typeface="Symbol" panose="05050102010706020507" pitchFamily="18" charset="2"/>
              <a:buChar char="-"/>
              <a:defRPr sz="1800" b="0">
                <a:solidFill>
                  <a:schemeClr val="tx1"/>
                </a:solidFill>
                <a:latin typeface="+mn-lt"/>
                <a:ea typeface="+mn-ea"/>
                <a:cs typeface="+mn-cs"/>
              </a:defRPr>
            </a:lvl5pPr>
            <a:lvl6pPr marL="893763" indent="-179388" algn="l" defTabSz="915988"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6pPr>
            <a:lvl7pPr marL="1076325" indent="-180975" algn="l" defTabSz="915988"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7pPr>
            <a:lvl8pPr marL="1255713" indent="-179388" algn="l" defTabSz="915988"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8pPr>
            <a:lvl9pPr marL="2179638" indent="-165100" algn="l" defTabSz="915988" eaLnBrk="1" hangingPunct="1">
              <a:lnSpc>
                <a:spcPct val="95000"/>
              </a:lnSpc>
              <a:spcBef>
                <a:spcPts val="0"/>
              </a:spcBef>
              <a:spcAft>
                <a:spcPts val="0"/>
              </a:spcAft>
              <a:buClr>
                <a:srgbClr val="1D3569"/>
              </a:buClr>
              <a:buSzPct val="110000"/>
              <a:buFont typeface="Arial Narrow"/>
              <a:buChar char="•"/>
              <a:defRPr sz="1600">
                <a:solidFill>
                  <a:srgbClr val="1D3569"/>
                </a:solidFill>
                <a:latin typeface="+mn-lt"/>
                <a:ea typeface="+mn-ea"/>
                <a:cs typeface="+mn-cs"/>
              </a:defRPr>
            </a:lvl9pPr>
          </a:lstStyle>
          <a:p>
            <a:r>
              <a:rPr lang="de-DE" dirty="0"/>
              <a:t>Knapp die Hälfte der Befragten </a:t>
            </a:r>
            <a:r>
              <a:rPr lang="de-DE" dirty="0" smtClean="0"/>
              <a:t>Radreisenden (3ÜN +) fährt </a:t>
            </a:r>
            <a:r>
              <a:rPr lang="de-DE" dirty="0"/>
              <a:t>aufgrund ihrer Radreisen und -ausflüge auch im Alltag mehr Fahrrad. </a:t>
            </a:r>
            <a:endParaRPr lang="de-DE" dirty="0" smtClean="0"/>
          </a:p>
          <a:p>
            <a:endParaRPr lang="de-DE" dirty="0"/>
          </a:p>
          <a:p>
            <a:r>
              <a:rPr lang="de-DE" sz="1400" kern="0" dirty="0"/>
              <a:t>Hat das Fahrradfahren im Urlaub und/ oder in der Freizeit dazu geführt, dass Sie auch im Alltag mehr Fahrrad fahren?</a:t>
            </a:r>
          </a:p>
          <a:p>
            <a:endParaRPr lang="de-DE" dirty="0"/>
          </a:p>
          <a:p>
            <a:endParaRPr lang="de-DE" dirty="0"/>
          </a:p>
        </p:txBody>
      </p:sp>
      <p:sp>
        <p:nvSpPr>
          <p:cNvPr id="10" name="Inhaltsplatzhalter 2">
            <a:extLst>
              <a:ext uri="{FF2B5EF4-FFF2-40B4-BE49-F238E27FC236}">
                <a16:creationId xmlns:a16="http://schemas.microsoft.com/office/drawing/2014/main" id="{8BA5C14B-808B-2349-7B66-B916215996BC}"/>
              </a:ext>
            </a:extLst>
          </p:cNvPr>
          <p:cNvSpPr txBox="1">
            <a:spLocks/>
          </p:cNvSpPr>
          <p:nvPr/>
        </p:nvSpPr>
        <p:spPr>
          <a:xfrm>
            <a:off x="818320" y="2949747"/>
            <a:ext cx="2550812" cy="1309216"/>
          </a:xfrm>
          <a:prstGeom prst="rect">
            <a:avLst/>
          </a:prstGeom>
        </p:spPr>
        <p:txBody>
          <a:bodyPr vert="horz" lIns="0" tIns="0" rIns="0" bIns="0" rtlCol="0">
            <a:noAutofit/>
          </a:bodyPr>
          <a:lstStyle>
            <a:lvl1pPr algn="l" defTabSz="915965" eaLnBrk="1" hangingPunct="1">
              <a:lnSpc>
                <a:spcPct val="100000"/>
              </a:lnSpc>
              <a:spcBef>
                <a:spcPts val="600"/>
              </a:spcBef>
              <a:spcAft>
                <a:spcPts val="0"/>
              </a:spcAft>
              <a:defRPr sz="2000" b="0">
                <a:solidFill>
                  <a:schemeClr val="tx1"/>
                </a:solidFill>
                <a:latin typeface="+mn-lt"/>
                <a:ea typeface="+mn-ea"/>
                <a:cs typeface="+mn-cs"/>
              </a:defRPr>
            </a:lvl1pPr>
            <a:lvl2pPr marL="182558" indent="-182558" algn="l" defTabSz="915965" eaLnBrk="1" hangingPunct="1">
              <a:lnSpc>
                <a:spcPct val="100000"/>
              </a:lnSpc>
              <a:spcBef>
                <a:spcPts val="600"/>
              </a:spcBef>
              <a:spcAft>
                <a:spcPts val="0"/>
              </a:spcAft>
              <a:buClr>
                <a:srgbClr val="EF7F01"/>
              </a:buClr>
              <a:buSzPct val="80000"/>
              <a:buFont typeface="Arial"/>
              <a:buChar char="•"/>
              <a:defRPr sz="2000" b="0">
                <a:solidFill>
                  <a:schemeClr val="tx1"/>
                </a:solidFill>
                <a:latin typeface="+mn-lt"/>
                <a:ea typeface="+mn-ea"/>
                <a:cs typeface="+mn-cs"/>
              </a:defRPr>
            </a:lvl2pPr>
            <a:lvl3pPr marL="361941" marR="0" indent="-180971"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3pPr>
            <a:lvl4pPr marL="546086" indent="-179384" algn="l" defTabSz="915965" eaLnBrk="1" hangingPunct="1">
              <a:lnSpc>
                <a:spcPct val="100000"/>
              </a:lnSpc>
              <a:spcBef>
                <a:spcPts val="600"/>
              </a:spcBef>
              <a:spcAft>
                <a:spcPts val="0"/>
              </a:spcAft>
              <a:buClr>
                <a:srgbClr val="EF7F01"/>
              </a:buClr>
              <a:buSzPct val="80000"/>
              <a:buFont typeface="Arial Narrow"/>
              <a:buChar char="•"/>
              <a:defRPr sz="2000" b="0">
                <a:solidFill>
                  <a:schemeClr val="tx1"/>
                </a:solidFill>
                <a:latin typeface="+mn-lt"/>
                <a:ea typeface="+mn-ea"/>
                <a:cs typeface="+mn-cs"/>
              </a:defRPr>
            </a:lvl4pPr>
            <a:lvl5pPr marL="712770" marR="0" indent="-165096" algn="l" defTabSz="915965" eaLnBrk="1" hangingPunct="1">
              <a:lnSpc>
                <a:spcPct val="100000"/>
              </a:lnSpc>
              <a:spcBef>
                <a:spcPts val="600"/>
              </a:spcBef>
              <a:spcAft>
                <a:spcPts val="0"/>
              </a:spcAft>
              <a:buClr>
                <a:srgbClr val="EF7F01"/>
              </a:buClr>
              <a:buSzPct val="80000"/>
              <a:buFont typeface="Symbol" panose="05050102010706020507" pitchFamily="18" charset="2"/>
              <a:buChar char="-"/>
              <a:defRPr sz="2000" b="0">
                <a:solidFill>
                  <a:schemeClr val="tx1"/>
                </a:solidFill>
                <a:latin typeface="+mn-lt"/>
                <a:ea typeface="+mn-ea"/>
                <a:cs typeface="+mn-cs"/>
              </a:defRPr>
            </a:lvl5pPr>
            <a:lvl6pPr marL="893741"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6pPr>
            <a:lvl7pPr marL="1076298" indent="-180971"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7pPr>
            <a:lvl8pPr marL="1255682" indent="-179384" algn="l" defTabSz="915965" eaLnBrk="1" hangingPunct="1">
              <a:lnSpc>
                <a:spcPct val="100000"/>
              </a:lnSpc>
              <a:spcBef>
                <a:spcPts val="600"/>
              </a:spcBef>
              <a:spcAft>
                <a:spcPts val="0"/>
              </a:spcAft>
              <a:buClr>
                <a:srgbClr val="EF7F01"/>
              </a:buClr>
              <a:buSzPct val="120000"/>
              <a:buFont typeface="Arial Narrow"/>
              <a:buChar char="•"/>
              <a:defRPr sz="1800" b="1">
                <a:solidFill>
                  <a:srgbClr val="1D3569"/>
                </a:solidFill>
                <a:latin typeface="+mn-lt"/>
                <a:ea typeface="+mn-ea"/>
                <a:cs typeface="+mn-cs"/>
              </a:defRPr>
            </a:lvl8pPr>
            <a:lvl9pPr marL="2179583" indent="-165096" algn="l" defTabSz="915965" eaLnBrk="1" hangingPunct="1">
              <a:lnSpc>
                <a:spcPct val="95000"/>
              </a:lnSpc>
              <a:spcBef>
                <a:spcPts val="0"/>
              </a:spcBef>
              <a:spcAft>
                <a:spcPts val="0"/>
              </a:spcAft>
              <a:buClr>
                <a:srgbClr val="1D3569"/>
              </a:buClr>
              <a:buSzPct val="110000"/>
              <a:buFont typeface="Arial Narrow"/>
              <a:buChar char="•"/>
              <a:defRPr sz="1600">
                <a:solidFill>
                  <a:srgbClr val="1D3569"/>
                </a:solidFill>
                <a:latin typeface="+mn-lt"/>
                <a:ea typeface="+mn-ea"/>
                <a:cs typeface="+mn-cs"/>
              </a:defRPr>
            </a:lvl9pPr>
          </a:lstStyle>
          <a:p>
            <a:endParaRPr lang="de-DE" sz="1600" kern="0" dirty="0"/>
          </a:p>
        </p:txBody>
      </p:sp>
      <p:sp>
        <p:nvSpPr>
          <p:cNvPr id="11" name="Textfeld 10">
            <a:extLst>
              <a:ext uri="{FF2B5EF4-FFF2-40B4-BE49-F238E27FC236}">
                <a16:creationId xmlns:a16="http://schemas.microsoft.com/office/drawing/2014/main" id="{D109E13A-AA5D-A452-71FF-4381D9C6112D}"/>
              </a:ext>
            </a:extLst>
          </p:cNvPr>
          <p:cNvSpPr txBox="1"/>
          <p:nvPr/>
        </p:nvSpPr>
        <p:spPr>
          <a:xfrm>
            <a:off x="755651" y="4396919"/>
            <a:ext cx="7632700" cy="247956"/>
          </a:xfrm>
          <a:prstGeom prst="rect">
            <a:avLst/>
          </a:prstGeom>
          <a:noFill/>
        </p:spPr>
        <p:txBody>
          <a:bodyPr wrap="square" lIns="0" tIns="0" rIns="0" bIns="0" rtlCol="0">
            <a:noAutofit/>
          </a:bodyPr>
          <a:lstStyle/>
          <a:p>
            <a:pPr defTabSz="914378"/>
            <a:r>
              <a:rPr lang="de-DE" sz="1200" kern="0" dirty="0">
                <a:latin typeface="Branding Semilight" panose="00000500000000000000" pitchFamily="50" charset="0"/>
              </a:rPr>
              <a:t>Bezug: Alle Personen, die mind. 1 Tagesausflug oder mind. 1 Radreise gemacht haben; n = </a:t>
            </a:r>
            <a:r>
              <a:rPr lang="de-DE" sz="1200" kern="0" dirty="0" smtClean="0">
                <a:latin typeface="Branding Semilight" panose="00000500000000000000" pitchFamily="50" charset="0"/>
              </a:rPr>
              <a:t>10.747; Zahlen in Klammern = Werte von 2022)</a:t>
            </a:r>
            <a:endParaRPr lang="de-DE" sz="1200" kern="0" dirty="0">
              <a:latin typeface="Branding Semilight" panose="00000500000000000000" pitchFamily="50" charset="0"/>
            </a:endParaRPr>
          </a:p>
        </p:txBody>
      </p:sp>
      <p:graphicFrame>
        <p:nvGraphicFramePr>
          <p:cNvPr id="12" name="Diagramm 11">
            <a:extLst>
              <a:ext uri="{FF2B5EF4-FFF2-40B4-BE49-F238E27FC236}">
                <a16:creationId xmlns:a16="http://schemas.microsoft.com/office/drawing/2014/main" id="{F0EBEA17-ACB2-A4A9-D867-D9CF9436DDE3}"/>
              </a:ext>
            </a:extLst>
          </p:cNvPr>
          <p:cNvGraphicFramePr/>
          <p:nvPr>
            <p:extLst>
              <p:ext uri="{D42A27DB-BD31-4B8C-83A1-F6EECF244321}">
                <p14:modId xmlns:p14="http://schemas.microsoft.com/office/powerpoint/2010/main" val="653645882"/>
              </p:ext>
            </p:extLst>
          </p:nvPr>
        </p:nvGraphicFramePr>
        <p:xfrm>
          <a:off x="5062603" y="1139573"/>
          <a:ext cx="3195257" cy="31559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7087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Mehr als 37,4 Mio. </a:t>
            </a:r>
            <a:r>
              <a:rPr lang="de-DE" dirty="0" err="1"/>
              <a:t>Radtourist:innen</a:t>
            </a:r>
            <a:r>
              <a:rPr lang="de-DE" dirty="0"/>
              <a:t> in 2023</a:t>
            </a:r>
          </a:p>
        </p:txBody>
      </p:sp>
      <p:sp>
        <p:nvSpPr>
          <p:cNvPr id="4" name="Datumsplatzhalter 3"/>
          <p:cNvSpPr>
            <a:spLocks noGrp="1"/>
          </p:cNvSpPr>
          <p:nvPr>
            <p:ph type="dt" sz="half" idx="10"/>
          </p:nvPr>
        </p:nvSpPr>
        <p:spPr/>
        <p:txBody>
          <a:bodyPr/>
          <a:lstStyle/>
          <a:p>
            <a:fld id="{2A7883B6-872C-4A90-826F-3DA9AFAB61B7}" type="datetime1">
              <a:rPr lang="de-DE" smtClean="0"/>
              <a:t>11.04.2025</a:t>
            </a:fld>
            <a:endParaRPr lang="de-DE"/>
          </a:p>
        </p:txBody>
      </p:sp>
      <p:sp>
        <p:nvSpPr>
          <p:cNvPr id="5" name="Fußzeilenplatzhalter 4"/>
          <p:cNvSpPr>
            <a:spLocks noGrp="1"/>
          </p:cNvSpPr>
          <p:nvPr>
            <p:ph type="ftr" sz="quarter" idx="11"/>
          </p:nvPr>
        </p:nvSpPr>
        <p:spPr/>
        <p:txBody>
          <a:bodyPr/>
          <a:lstStyle/>
          <a:p>
            <a:r>
              <a:rPr lang="de-DE" smtClean="0"/>
              <a:t>ADFC-Aktivitäten im Radtourismus</a:t>
            </a:r>
            <a:endParaRPr lang="de-DE"/>
          </a:p>
        </p:txBody>
      </p:sp>
      <p:sp>
        <p:nvSpPr>
          <p:cNvPr id="6" name="Foliennummernplatzhalter 5"/>
          <p:cNvSpPr>
            <a:spLocks noGrp="1"/>
          </p:cNvSpPr>
          <p:nvPr>
            <p:ph type="sldNum" sz="quarter" idx="12"/>
          </p:nvPr>
        </p:nvSpPr>
        <p:spPr/>
        <p:txBody>
          <a:bodyPr/>
          <a:lstStyle/>
          <a:p>
            <a:fld id="{991B67ED-B1F9-47A8-A915-8AA62DD0FD5C}" type="slidenum">
              <a:rPr lang="de-DE" smtClean="0"/>
              <a:t>4</a:t>
            </a:fld>
            <a:endParaRPr lang="de-DE"/>
          </a:p>
        </p:txBody>
      </p:sp>
      <p:sp>
        <p:nvSpPr>
          <p:cNvPr id="7" name="Textfeld 6">
            <a:extLst>
              <a:ext uri="{FF2B5EF4-FFF2-40B4-BE49-F238E27FC236}">
                <a16:creationId xmlns:a16="http://schemas.microsoft.com/office/drawing/2014/main" id="{084FCA6B-A77E-AAE3-D9E0-E7E44CE37007}"/>
              </a:ext>
            </a:extLst>
          </p:cNvPr>
          <p:cNvSpPr txBox="1"/>
          <p:nvPr/>
        </p:nvSpPr>
        <p:spPr>
          <a:xfrm>
            <a:off x="5839823" y="879475"/>
            <a:ext cx="2448000" cy="1196643"/>
          </a:xfrm>
          <a:prstGeom prst="rect">
            <a:avLst/>
          </a:prstGeom>
          <a:solidFill>
            <a:srgbClr val="8CCC87"/>
          </a:solidFill>
        </p:spPr>
        <p:txBody>
          <a:bodyPr wrap="square" lIns="81000" tIns="81000" rIns="81000" bIns="81000" rtlCol="0">
            <a:noAutofit/>
          </a:bodyPr>
          <a:lstStyle>
            <a:defPPr>
              <a:defRPr lang="en-US"/>
            </a:defPPr>
            <a:lvl1pPr defTabSz="914378">
              <a:defRPr sz="1200" b="1" kern="0">
                <a:solidFill>
                  <a:srgbClr val="FFFFFF"/>
                </a:solidFill>
                <a:latin typeface="Branding Semilight"/>
              </a:defRPr>
            </a:lvl1pPr>
          </a:lstStyle>
          <a:p>
            <a:r>
              <a:rPr lang="de-DE" sz="1300" dirty="0">
                <a:solidFill>
                  <a:srgbClr val="000000"/>
                </a:solidFill>
                <a:cs typeface="Arial Unicode MS"/>
              </a:rPr>
              <a:t>Radreisen </a:t>
            </a:r>
            <a:r>
              <a:rPr lang="de-DE" sz="1300" dirty="0" smtClean="0">
                <a:solidFill>
                  <a:srgbClr val="000000"/>
                </a:solidFill>
                <a:cs typeface="Arial Unicode MS"/>
              </a:rPr>
              <a:t>– 1-2 ÜN</a:t>
            </a:r>
          </a:p>
          <a:p>
            <a:pPr marL="171450" indent="-171450">
              <a:buFontTx/>
              <a:buChar char="-"/>
            </a:pPr>
            <a:r>
              <a:rPr lang="de-DE" sz="1300" b="0" dirty="0" smtClean="0">
                <a:solidFill>
                  <a:srgbClr val="000000"/>
                </a:solidFill>
                <a:cs typeface="Arial Unicode MS"/>
              </a:rPr>
              <a:t>5 Mio. Menschen haben 2023 eine Radreise mit 1-2 ÜN unternommen</a:t>
            </a:r>
          </a:p>
          <a:p>
            <a:pPr marL="171450" indent="-171450">
              <a:buFontTx/>
              <a:buChar char="-"/>
            </a:pPr>
            <a:r>
              <a:rPr lang="de-DE" sz="1300" b="0" dirty="0" smtClean="0">
                <a:solidFill>
                  <a:srgbClr val="000000"/>
                </a:solidFill>
                <a:cs typeface="Arial Unicode MS"/>
              </a:rPr>
              <a:t>7 Mio. Kurz-Radreisen</a:t>
            </a:r>
          </a:p>
        </p:txBody>
      </p:sp>
      <p:sp>
        <p:nvSpPr>
          <p:cNvPr id="8" name="Textfeld 7">
            <a:extLst>
              <a:ext uri="{FF2B5EF4-FFF2-40B4-BE49-F238E27FC236}">
                <a16:creationId xmlns:a16="http://schemas.microsoft.com/office/drawing/2014/main" id="{356092D1-93E5-1677-B46B-B036F12897F0}"/>
              </a:ext>
            </a:extLst>
          </p:cNvPr>
          <p:cNvSpPr txBox="1"/>
          <p:nvPr/>
        </p:nvSpPr>
        <p:spPr>
          <a:xfrm>
            <a:off x="2124347" y="908501"/>
            <a:ext cx="2448000" cy="1175515"/>
          </a:xfrm>
          <a:prstGeom prst="rect">
            <a:avLst/>
          </a:prstGeom>
          <a:solidFill>
            <a:srgbClr val="00793A"/>
          </a:solidFill>
        </p:spPr>
        <p:txBody>
          <a:bodyPr wrap="square" lIns="81000" tIns="81000" rIns="81000" bIns="81000" rtlCol="0">
            <a:noAutofit/>
          </a:bodyPr>
          <a:lstStyle>
            <a:defPPr>
              <a:defRPr lang="en-US"/>
            </a:defPPr>
            <a:lvl1pPr marR="0" lvl="0" indent="0" defTabSz="914378" fontAlgn="auto">
              <a:lnSpc>
                <a:spcPct val="100000"/>
              </a:lnSpc>
              <a:spcBef>
                <a:spcPts val="0"/>
              </a:spcBef>
              <a:spcAft>
                <a:spcPts val="0"/>
              </a:spcAft>
              <a:buClrTx/>
              <a:buSzTx/>
              <a:buFontTx/>
              <a:buNone/>
              <a:tabLst/>
              <a:defRPr kumimoji="0" sz="1200" b="1" i="0" u="none" strike="noStrike" kern="0" cap="none" spc="0" normalizeH="0" baseline="0">
                <a:ln>
                  <a:noFill/>
                </a:ln>
                <a:solidFill>
                  <a:srgbClr val="FFFFFF"/>
                </a:solidFill>
                <a:effectLst/>
                <a:uLnTx/>
                <a:uFillTx/>
                <a:latin typeface="Branding Semilight"/>
                <a:cs typeface="Arial Unicode MS"/>
              </a:defRPr>
            </a:lvl1pPr>
          </a:lstStyle>
          <a:p>
            <a:r>
              <a:rPr lang="de-DE" sz="1300" dirty="0"/>
              <a:t>Radreisen 3 ÜN und mehr</a:t>
            </a:r>
          </a:p>
          <a:p>
            <a:pPr marL="171450" indent="-171450">
              <a:buFont typeface="Arial" panose="020B0604020202020204" pitchFamily="34" charset="0"/>
              <a:buChar char="•"/>
            </a:pPr>
            <a:r>
              <a:rPr lang="de-DE" sz="1300" b="0" dirty="0"/>
              <a:t>3,6 Mio. Menschen haben 2023 eine Radreise mit mehr als 3 ÜN unternommen</a:t>
            </a:r>
          </a:p>
          <a:p>
            <a:pPr marL="171450" indent="-171450">
              <a:buFont typeface="Arial" panose="020B0604020202020204" pitchFamily="34" charset="0"/>
              <a:buChar char="•"/>
            </a:pPr>
            <a:r>
              <a:rPr lang="de-DE" sz="1300" b="0" dirty="0"/>
              <a:t>5,5 Mio. Radreisen</a:t>
            </a:r>
          </a:p>
          <a:p>
            <a:endParaRPr lang="de-DE" sz="1300" dirty="0"/>
          </a:p>
        </p:txBody>
      </p:sp>
      <p:sp>
        <p:nvSpPr>
          <p:cNvPr id="9" name="Textfeld 8">
            <a:extLst>
              <a:ext uri="{FF2B5EF4-FFF2-40B4-BE49-F238E27FC236}">
                <a16:creationId xmlns:a16="http://schemas.microsoft.com/office/drawing/2014/main" id="{780C93EC-F1EA-3BFD-AF8F-A517C0C0962B}"/>
              </a:ext>
            </a:extLst>
          </p:cNvPr>
          <p:cNvSpPr txBox="1"/>
          <p:nvPr/>
        </p:nvSpPr>
        <p:spPr>
          <a:xfrm>
            <a:off x="5839823" y="3760803"/>
            <a:ext cx="2448000" cy="894527"/>
          </a:xfrm>
          <a:prstGeom prst="rect">
            <a:avLst/>
          </a:prstGeom>
          <a:solidFill>
            <a:srgbClr val="004B7C"/>
          </a:solidFill>
        </p:spPr>
        <p:txBody>
          <a:bodyPr wrap="square" lIns="81000" tIns="81000" rIns="81000" bIns="81000" rtlCol="0">
            <a:noAutofit/>
          </a:bodyPr>
          <a:lstStyle/>
          <a:p>
            <a:pPr marL="0" marR="0" lvl="0" indent="0" defTabSz="914378" eaLnBrk="1" fontAlgn="auto" latinLnBrk="0" hangingPunct="1">
              <a:lnSpc>
                <a:spcPct val="100000"/>
              </a:lnSpc>
              <a:spcBef>
                <a:spcPts val="0"/>
              </a:spcBef>
              <a:spcAft>
                <a:spcPts val="0"/>
              </a:spcAft>
              <a:buClrTx/>
              <a:buSzTx/>
              <a:buFontTx/>
              <a:buNone/>
              <a:tabLst/>
              <a:defRPr/>
            </a:pPr>
            <a:r>
              <a:rPr kumimoji="0" lang="de-DE" sz="1300" b="1" i="0" u="none" strike="noStrike" kern="0" cap="none" spc="0" normalizeH="0" baseline="0" noProof="0" dirty="0" smtClean="0">
                <a:ln>
                  <a:noFill/>
                </a:ln>
                <a:solidFill>
                  <a:srgbClr val="FFFFFF"/>
                </a:solidFill>
                <a:effectLst/>
                <a:uLnTx/>
                <a:uFillTx/>
                <a:latin typeface="Branding Semilight"/>
                <a:cs typeface="Arial Unicode MS"/>
              </a:rPr>
              <a:t>Tagesausflüge</a:t>
            </a:r>
          </a:p>
          <a:p>
            <a:pPr marL="171450" marR="0" lvl="0" indent="-171450" defTabSz="914378" eaLnBrk="1" fontAlgn="auto" latinLnBrk="0" hangingPunct="1">
              <a:lnSpc>
                <a:spcPct val="100000"/>
              </a:lnSpc>
              <a:spcBef>
                <a:spcPts val="0"/>
              </a:spcBef>
              <a:spcAft>
                <a:spcPts val="0"/>
              </a:spcAft>
              <a:buClrTx/>
              <a:buSzTx/>
              <a:buFontTx/>
              <a:buChar char="-"/>
              <a:tabLst/>
              <a:defRPr/>
            </a:pPr>
            <a:r>
              <a:rPr kumimoji="0" lang="de-DE" sz="1300" b="0" i="0" u="none" strike="noStrike" kern="0" cap="none" spc="0" normalizeH="0" baseline="0" noProof="0" dirty="0" smtClean="0">
                <a:ln>
                  <a:noFill/>
                </a:ln>
                <a:solidFill>
                  <a:srgbClr val="FFFFFF"/>
                </a:solidFill>
                <a:effectLst/>
                <a:uLnTx/>
                <a:uFillTx/>
                <a:latin typeface="Branding Semilight"/>
                <a:cs typeface="Arial Unicode MS"/>
              </a:rPr>
              <a:t>36,4 Mio. Ausflügler</a:t>
            </a:r>
          </a:p>
          <a:p>
            <a:pPr marL="171450" marR="0" lvl="0" indent="-171450" defTabSz="914378" eaLnBrk="1" fontAlgn="auto" latinLnBrk="0" hangingPunct="1">
              <a:lnSpc>
                <a:spcPct val="100000"/>
              </a:lnSpc>
              <a:spcBef>
                <a:spcPts val="0"/>
              </a:spcBef>
              <a:spcAft>
                <a:spcPts val="0"/>
              </a:spcAft>
              <a:buClrTx/>
              <a:buSzTx/>
              <a:buFontTx/>
              <a:buChar char="-"/>
              <a:tabLst/>
              <a:defRPr/>
            </a:pPr>
            <a:r>
              <a:rPr kumimoji="0" lang="de-DE" sz="1300" b="0" i="0" u="none" strike="noStrike" kern="0" cap="none" spc="0" normalizeH="0" baseline="0" noProof="0" dirty="0" smtClean="0">
                <a:ln>
                  <a:noFill/>
                </a:ln>
                <a:solidFill>
                  <a:srgbClr val="FFFFFF"/>
                </a:solidFill>
                <a:effectLst/>
                <a:uLnTx/>
                <a:uFillTx/>
                <a:latin typeface="Branding Semilight"/>
                <a:cs typeface="Arial Unicode MS"/>
              </a:rPr>
              <a:t>455 Mio. Ausflüge</a:t>
            </a:r>
          </a:p>
        </p:txBody>
      </p:sp>
      <p:sp>
        <p:nvSpPr>
          <p:cNvPr id="10" name="Textfeld 9">
            <a:extLst>
              <a:ext uri="{FF2B5EF4-FFF2-40B4-BE49-F238E27FC236}">
                <a16:creationId xmlns:a16="http://schemas.microsoft.com/office/drawing/2014/main" id="{6A08DC2B-A189-BD12-B095-092918D3DB95}"/>
              </a:ext>
            </a:extLst>
          </p:cNvPr>
          <p:cNvSpPr txBox="1"/>
          <p:nvPr/>
        </p:nvSpPr>
        <p:spPr>
          <a:xfrm>
            <a:off x="3169766" y="2231292"/>
            <a:ext cx="2933322" cy="1186732"/>
          </a:xfrm>
          <a:prstGeom prst="rect">
            <a:avLst/>
          </a:prstGeom>
          <a:solidFill>
            <a:srgbClr val="D8D8D8"/>
          </a:solidFill>
        </p:spPr>
        <p:txBody>
          <a:bodyPr wrap="square" lIns="81000" tIns="81000" rIns="81000" bIns="81000" rtlCol="0">
            <a:noAutofit/>
          </a:bodyPr>
          <a:lstStyle/>
          <a:p>
            <a:pPr marL="0" marR="0" lvl="0" indent="0" defTabSz="914378" eaLnBrk="1" fontAlgn="auto" latinLnBrk="0" hangingPunct="1">
              <a:lnSpc>
                <a:spcPct val="100000"/>
              </a:lnSpc>
              <a:spcBef>
                <a:spcPts val="0"/>
              </a:spcBef>
              <a:spcAft>
                <a:spcPts val="0"/>
              </a:spcAft>
              <a:buClrTx/>
              <a:buSzTx/>
              <a:buFontTx/>
              <a:buNone/>
              <a:tabLst/>
              <a:defRPr/>
            </a:pPr>
            <a:r>
              <a:rPr kumimoji="0" lang="de-DE" sz="1300" b="1" i="0" u="none" strike="noStrike" kern="0" cap="none" spc="0" normalizeH="0" baseline="0" noProof="0" dirty="0" smtClean="0">
                <a:ln>
                  <a:noFill/>
                </a:ln>
                <a:solidFill>
                  <a:srgbClr val="000000"/>
                </a:solidFill>
                <a:effectLst/>
                <a:uLnTx/>
                <a:uFillTx/>
                <a:latin typeface="Branding Semilight"/>
                <a:cs typeface="Arial Unicode MS"/>
              </a:rPr>
              <a:t>Nicht-Radreisende</a:t>
            </a:r>
          </a:p>
          <a:p>
            <a:pPr marL="171450" marR="0" lvl="0" indent="-171450" defTabSz="914378" eaLnBrk="1" fontAlgn="auto" latinLnBrk="0" hangingPunct="1">
              <a:lnSpc>
                <a:spcPct val="100000"/>
              </a:lnSpc>
              <a:spcBef>
                <a:spcPts val="0"/>
              </a:spcBef>
              <a:spcAft>
                <a:spcPts val="0"/>
              </a:spcAft>
              <a:buClrTx/>
              <a:buSzTx/>
              <a:buFontTx/>
              <a:buChar char="-"/>
              <a:tabLst/>
              <a:defRPr/>
            </a:pPr>
            <a:r>
              <a:rPr kumimoji="0" lang="de-DE" sz="1300" b="0" i="0" u="none" strike="noStrike" kern="0" cap="none" spc="0" normalizeH="0" baseline="0" noProof="0" dirty="0" smtClean="0">
                <a:ln>
                  <a:noFill/>
                </a:ln>
                <a:solidFill>
                  <a:srgbClr val="000000"/>
                </a:solidFill>
                <a:effectLst/>
                <a:uLnTx/>
                <a:uFillTx/>
                <a:latin typeface="Branding Semilight"/>
                <a:cs typeface="Arial Unicode MS"/>
              </a:rPr>
              <a:t>64,1 Mio. haben 2023 keine Radreise unternommen</a:t>
            </a:r>
          </a:p>
          <a:p>
            <a:pPr marL="171450" marR="0" lvl="0" indent="-171450" defTabSz="914378" eaLnBrk="1" fontAlgn="auto" latinLnBrk="0" hangingPunct="1">
              <a:lnSpc>
                <a:spcPct val="100000"/>
              </a:lnSpc>
              <a:spcBef>
                <a:spcPts val="0"/>
              </a:spcBef>
              <a:spcAft>
                <a:spcPts val="0"/>
              </a:spcAft>
              <a:buClrTx/>
              <a:buSzTx/>
              <a:buFontTx/>
              <a:buChar char="-"/>
              <a:tabLst/>
              <a:defRPr/>
            </a:pPr>
            <a:r>
              <a:rPr kumimoji="0" lang="de-DE" sz="1300" b="0" i="0" u="none" strike="noStrike" kern="0" cap="none" spc="0" normalizeH="0" baseline="0" noProof="0" dirty="0" smtClean="0">
                <a:ln>
                  <a:noFill/>
                </a:ln>
                <a:solidFill>
                  <a:srgbClr val="000000"/>
                </a:solidFill>
                <a:effectLst/>
                <a:uLnTx/>
                <a:uFillTx/>
                <a:latin typeface="Branding Semilight"/>
                <a:cs typeface="Arial Unicode MS"/>
              </a:rPr>
              <a:t>Knapp 55 % der Nicht-Radreisenden</a:t>
            </a:r>
            <a:r>
              <a:rPr kumimoji="0" lang="de-DE" sz="1300" b="0" i="0" u="none" strike="noStrike" kern="0" cap="none" spc="0" normalizeH="0" noProof="0" dirty="0" smtClean="0">
                <a:ln>
                  <a:noFill/>
                </a:ln>
                <a:solidFill>
                  <a:srgbClr val="000000"/>
                </a:solidFill>
                <a:effectLst/>
                <a:uLnTx/>
                <a:uFillTx/>
                <a:latin typeface="Branding Semilight"/>
                <a:cs typeface="Arial Unicode MS"/>
              </a:rPr>
              <a:t> </a:t>
            </a:r>
            <a:r>
              <a:rPr kumimoji="0" lang="de-DE" sz="1300" b="0" i="0" u="none" strike="noStrike" kern="0" cap="none" spc="0" normalizeH="0" baseline="0" noProof="0" dirty="0" smtClean="0">
                <a:ln>
                  <a:noFill/>
                </a:ln>
                <a:solidFill>
                  <a:srgbClr val="000000"/>
                </a:solidFill>
                <a:effectLst/>
                <a:uLnTx/>
                <a:uFillTx/>
                <a:latin typeface="Branding Semilight"/>
                <a:cs typeface="Arial Unicode MS"/>
              </a:rPr>
              <a:t>können es sich aber vorstellen</a:t>
            </a:r>
          </a:p>
        </p:txBody>
      </p:sp>
      <p:sp>
        <p:nvSpPr>
          <p:cNvPr id="11" name="Textfeld 10">
            <a:extLst>
              <a:ext uri="{FF2B5EF4-FFF2-40B4-BE49-F238E27FC236}">
                <a16:creationId xmlns:a16="http://schemas.microsoft.com/office/drawing/2014/main" id="{6F8D3C6E-B9E9-2C8D-0F35-92D80DC6A4C0}"/>
              </a:ext>
            </a:extLst>
          </p:cNvPr>
          <p:cNvSpPr txBox="1"/>
          <p:nvPr/>
        </p:nvSpPr>
        <p:spPr>
          <a:xfrm>
            <a:off x="2124092" y="3760803"/>
            <a:ext cx="2448000" cy="894527"/>
          </a:xfrm>
          <a:prstGeom prst="rect">
            <a:avLst/>
          </a:prstGeom>
          <a:solidFill>
            <a:srgbClr val="EE7F00"/>
          </a:solidFill>
        </p:spPr>
        <p:txBody>
          <a:bodyPr wrap="square" lIns="81000" tIns="81000" rIns="81000" bIns="81000" rtlCol="0">
            <a:noAutofit/>
          </a:bodyPr>
          <a:lstStyle/>
          <a:p>
            <a:pPr marL="0" marR="0" lvl="0" indent="0" defTabSz="914378" eaLnBrk="1" fontAlgn="auto" latinLnBrk="0" hangingPunct="1">
              <a:lnSpc>
                <a:spcPct val="100000"/>
              </a:lnSpc>
              <a:spcBef>
                <a:spcPts val="0"/>
              </a:spcBef>
              <a:spcAft>
                <a:spcPts val="0"/>
              </a:spcAft>
              <a:buClrTx/>
              <a:buSzTx/>
              <a:buFontTx/>
              <a:buNone/>
              <a:tabLst/>
              <a:defRPr/>
            </a:pPr>
            <a:r>
              <a:rPr kumimoji="0" lang="de-DE" sz="1300" b="1" i="0" u="none" strike="noStrike" kern="0" cap="none" spc="0" normalizeH="0" baseline="0" noProof="0" dirty="0" smtClean="0">
                <a:ln>
                  <a:noFill/>
                </a:ln>
                <a:solidFill>
                  <a:srgbClr val="FFFFFF"/>
                </a:solidFill>
                <a:effectLst/>
                <a:uLnTx/>
                <a:uFillTx/>
                <a:latin typeface="Branding Semilight"/>
                <a:cs typeface="Arial Unicode MS"/>
              </a:rPr>
              <a:t>Radfahren im Urlaub</a:t>
            </a:r>
          </a:p>
          <a:p>
            <a:pPr marL="0" marR="0" lvl="0" indent="0" defTabSz="914378" eaLnBrk="1" fontAlgn="auto" latinLnBrk="0" hangingPunct="1">
              <a:lnSpc>
                <a:spcPct val="100000"/>
              </a:lnSpc>
              <a:spcBef>
                <a:spcPts val="0"/>
              </a:spcBef>
              <a:spcAft>
                <a:spcPts val="0"/>
              </a:spcAft>
              <a:buClrTx/>
              <a:buSzTx/>
              <a:buFontTx/>
              <a:buNone/>
              <a:tabLst/>
              <a:defRPr/>
            </a:pPr>
            <a:r>
              <a:rPr kumimoji="0" lang="de-DE" sz="1300" b="0" i="0" u="none" strike="noStrike" kern="0" cap="none" spc="0" normalizeH="0" baseline="0" noProof="0" dirty="0" smtClean="0">
                <a:ln>
                  <a:noFill/>
                </a:ln>
                <a:solidFill>
                  <a:srgbClr val="FFFFFF"/>
                </a:solidFill>
                <a:effectLst/>
                <a:uLnTx/>
                <a:uFillTx/>
                <a:latin typeface="Branding Semilight"/>
                <a:cs typeface="Arial Unicode MS"/>
              </a:rPr>
              <a:t>- 10,6 Mio.  Menschen haben 2023 im Urlaub das Rad genutzt</a:t>
            </a:r>
          </a:p>
        </p:txBody>
      </p:sp>
      <p:pic>
        <p:nvPicPr>
          <p:cNvPr id="12" name="Grafi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5414" y="2317944"/>
            <a:ext cx="1011600" cy="989985"/>
          </a:xfrm>
          <a:prstGeom prst="rect">
            <a:avLst/>
          </a:prstGeom>
        </p:spPr>
      </p:pic>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8223" y="1008327"/>
            <a:ext cx="1011600" cy="857987"/>
          </a:xfrm>
          <a:prstGeom prst="rect">
            <a:avLst/>
          </a:prstGeom>
        </p:spPr>
      </p:pic>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230" y="1021847"/>
            <a:ext cx="1011600" cy="953318"/>
          </a:xfrm>
          <a:prstGeom prst="rect">
            <a:avLst/>
          </a:prstGeom>
        </p:spPr>
      </p:pic>
      <p:pic>
        <p:nvPicPr>
          <p:cNvPr id="15" name="Grafik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230" y="3655110"/>
            <a:ext cx="1011600" cy="1057111"/>
          </a:xfrm>
          <a:prstGeom prst="rect">
            <a:avLst/>
          </a:prstGeom>
        </p:spPr>
      </p:pic>
      <p:pic>
        <p:nvPicPr>
          <p:cNvPr id="16" name="Grafik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8223" y="3765043"/>
            <a:ext cx="1011600" cy="880823"/>
          </a:xfrm>
          <a:prstGeom prst="rect">
            <a:avLst/>
          </a:prstGeom>
        </p:spPr>
      </p:pic>
    </p:spTree>
    <p:extLst>
      <p:ext uri="{BB962C8B-B14F-4D97-AF65-F5344CB8AC3E}">
        <p14:creationId xmlns:p14="http://schemas.microsoft.com/office/powerpoint/2010/main" val="2718511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00BDA-8934-DFFB-6E99-7BAEE57D5195}"/>
              </a:ext>
            </a:extLst>
          </p:cNvPr>
          <p:cNvSpPr>
            <a:spLocks noGrp="1"/>
          </p:cNvSpPr>
          <p:nvPr>
            <p:ph type="title"/>
          </p:nvPr>
        </p:nvSpPr>
        <p:spPr/>
        <p:txBody>
          <a:bodyPr/>
          <a:lstStyle/>
          <a:p>
            <a:pPr>
              <a:lnSpc>
                <a:spcPct val="100000"/>
              </a:lnSpc>
            </a:pPr>
            <a:r>
              <a:rPr lang="de-DE" sz="2000" dirty="0" smtClean="0"/>
              <a:t>2023 waren </a:t>
            </a:r>
            <a:r>
              <a:rPr lang="de-DE" sz="2000" dirty="0"/>
              <a:t>3,6 Mio. </a:t>
            </a:r>
            <a:r>
              <a:rPr lang="de-DE" sz="2000" dirty="0" smtClean="0"/>
              <a:t>Radreisende unterwegs. </a:t>
            </a:r>
            <a:r>
              <a:rPr lang="de-DE" sz="2000" dirty="0"/>
              <a:t>Die Zahl ist damit im Vergleich zum Vorjahr </a:t>
            </a:r>
            <a:r>
              <a:rPr lang="de-DE" sz="2000" dirty="0" smtClean="0"/>
              <a:t>zurückgegangen. </a:t>
            </a:r>
            <a:endParaRPr lang="de-DE" sz="1800" dirty="0"/>
          </a:p>
        </p:txBody>
      </p:sp>
      <p:sp>
        <p:nvSpPr>
          <p:cNvPr id="3" name="Inhaltsplatzhalter 2">
            <a:extLst>
              <a:ext uri="{FF2B5EF4-FFF2-40B4-BE49-F238E27FC236}">
                <a16:creationId xmlns:a16="http://schemas.microsoft.com/office/drawing/2014/main" id="{8BA5C14B-808B-2349-7B66-B916215996BC}"/>
              </a:ext>
            </a:extLst>
          </p:cNvPr>
          <p:cNvSpPr>
            <a:spLocks noGrp="1"/>
          </p:cNvSpPr>
          <p:nvPr>
            <p:ph idx="1"/>
          </p:nvPr>
        </p:nvSpPr>
        <p:spPr>
          <a:xfrm>
            <a:off x="744123" y="1721046"/>
            <a:ext cx="7632700" cy="358386"/>
          </a:xfrm>
        </p:spPr>
        <p:txBody>
          <a:bodyPr/>
          <a:lstStyle/>
          <a:p>
            <a:r>
              <a:rPr lang="de-DE" sz="1600" dirty="0"/>
              <a:t>Anzahl der Radreisenden im jeweiligen </a:t>
            </a:r>
            <a:r>
              <a:rPr lang="de-DE" sz="1600" dirty="0" smtClean="0"/>
              <a:t>Jahr (in Mio.)</a:t>
            </a:r>
            <a:endParaRPr lang="de-DE" sz="1600" dirty="0"/>
          </a:p>
        </p:txBody>
      </p:sp>
      <p:sp>
        <p:nvSpPr>
          <p:cNvPr id="4" name="Datumsplatzhalter 3">
            <a:extLst>
              <a:ext uri="{FF2B5EF4-FFF2-40B4-BE49-F238E27FC236}">
                <a16:creationId xmlns:a16="http://schemas.microsoft.com/office/drawing/2014/main" id="{B9D911BE-E08B-D328-65E2-A598F2E15111}"/>
              </a:ext>
            </a:extLst>
          </p:cNvPr>
          <p:cNvSpPr>
            <a:spLocks noGrp="1"/>
          </p:cNvSpPr>
          <p:nvPr>
            <p:ph type="dt" sz="half" idx="10"/>
          </p:nvPr>
        </p:nvSpPr>
        <p:spPr/>
        <p:txBody>
          <a:bodyPr/>
          <a:lstStyle/>
          <a:p>
            <a:fld id="{4757515D-B8EE-4D49-A47A-18FF209DBAEE}" type="datetime1">
              <a:rPr lang="de-DE" smtClean="0"/>
              <a:t>11.04.2025</a:t>
            </a:fld>
            <a:endParaRPr lang="de-DE"/>
          </a:p>
        </p:txBody>
      </p:sp>
      <p:sp>
        <p:nvSpPr>
          <p:cNvPr id="5" name="Fußzeilenplatzhalter 4">
            <a:extLst>
              <a:ext uri="{FF2B5EF4-FFF2-40B4-BE49-F238E27FC236}">
                <a16:creationId xmlns:a16="http://schemas.microsoft.com/office/drawing/2014/main" id="{14C7728E-FE87-ED09-DBD1-06FB1C86CE4B}"/>
              </a:ext>
            </a:extLst>
          </p:cNvPr>
          <p:cNvSpPr>
            <a:spLocks noGrp="1"/>
          </p:cNvSpPr>
          <p:nvPr>
            <p:ph type="ftr" sz="quarter" idx="11"/>
          </p:nvPr>
        </p:nvSpPr>
        <p:spPr/>
        <p:txBody>
          <a:bodyPr/>
          <a:lstStyle/>
          <a:p>
            <a:r>
              <a:rPr lang="de-DE" smtClean="0"/>
              <a:t>ADFC-Aktivitäten im Radtourismus</a:t>
            </a:r>
            <a:endParaRPr lang="de-DE"/>
          </a:p>
        </p:txBody>
      </p:sp>
      <p:sp>
        <p:nvSpPr>
          <p:cNvPr id="6" name="Foliennummernplatzhalter 5">
            <a:extLst>
              <a:ext uri="{FF2B5EF4-FFF2-40B4-BE49-F238E27FC236}">
                <a16:creationId xmlns:a16="http://schemas.microsoft.com/office/drawing/2014/main" id="{1124B380-0F20-EF28-155E-9435E0560074}"/>
              </a:ext>
            </a:extLst>
          </p:cNvPr>
          <p:cNvSpPr>
            <a:spLocks noGrp="1"/>
          </p:cNvSpPr>
          <p:nvPr>
            <p:ph type="sldNum" sz="quarter" idx="12"/>
          </p:nvPr>
        </p:nvSpPr>
        <p:spPr/>
        <p:txBody>
          <a:bodyPr/>
          <a:lstStyle/>
          <a:p>
            <a:fld id="{991B67ED-B1F9-47A8-A915-8AA62DD0FD5C}" type="slidenum">
              <a:rPr lang="de-DE" smtClean="0"/>
              <a:t>5</a:t>
            </a:fld>
            <a:endParaRPr lang="de-DE"/>
          </a:p>
        </p:txBody>
      </p:sp>
      <p:graphicFrame>
        <p:nvGraphicFramePr>
          <p:cNvPr id="11" name="Diagramm 10">
            <a:extLst>
              <a:ext uri="{FF2B5EF4-FFF2-40B4-BE49-F238E27FC236}">
                <a16:creationId xmlns:a16="http://schemas.microsoft.com/office/drawing/2014/main" id="{77D60E35-C21D-4949-EED8-FD7C61298598}"/>
              </a:ext>
            </a:extLst>
          </p:cNvPr>
          <p:cNvGraphicFramePr/>
          <p:nvPr>
            <p:extLst/>
          </p:nvPr>
        </p:nvGraphicFramePr>
        <p:xfrm>
          <a:off x="1186242" y="2079432"/>
          <a:ext cx="6748463" cy="252431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feld 11">
            <a:extLst>
              <a:ext uri="{FF2B5EF4-FFF2-40B4-BE49-F238E27FC236}">
                <a16:creationId xmlns:a16="http://schemas.microsoft.com/office/drawing/2014/main" id="{3AD3F725-250F-41B3-AC0C-4A4425F7C106}"/>
              </a:ext>
            </a:extLst>
          </p:cNvPr>
          <p:cNvSpPr txBox="1"/>
          <p:nvPr/>
        </p:nvSpPr>
        <p:spPr>
          <a:xfrm>
            <a:off x="6660232" y="4530706"/>
            <a:ext cx="2319616" cy="218298"/>
          </a:xfrm>
          <a:prstGeom prst="rect">
            <a:avLst/>
          </a:prstGeom>
          <a:noFill/>
        </p:spPr>
        <p:txBody>
          <a:bodyPr wrap="square" lIns="0" tIns="0" rIns="0" bIns="0" rtlCol="0">
            <a:noAutofit/>
          </a:bodyPr>
          <a:lstStyle/>
          <a:p>
            <a:pPr algn="r" defTabSz="914378"/>
            <a:r>
              <a:rPr lang="de-DE" sz="1200" kern="0" dirty="0">
                <a:solidFill>
                  <a:srgbClr val="004B7C"/>
                </a:solidFill>
                <a:latin typeface="Branding Semilight" panose="00000500000000000000" pitchFamily="50" charset="0"/>
              </a:rPr>
              <a:t>in Mio.</a:t>
            </a:r>
          </a:p>
        </p:txBody>
      </p:sp>
      <p:sp>
        <p:nvSpPr>
          <p:cNvPr id="8" name="Rechteck 7"/>
          <p:cNvSpPr/>
          <p:nvPr/>
        </p:nvSpPr>
        <p:spPr>
          <a:xfrm>
            <a:off x="662729" y="946587"/>
            <a:ext cx="7725621" cy="738664"/>
          </a:xfrm>
          <a:prstGeom prst="rect">
            <a:avLst/>
          </a:prstGeom>
        </p:spPr>
        <p:txBody>
          <a:bodyPr wrap="square">
            <a:spAutoFit/>
          </a:bodyPr>
          <a:lstStyle/>
          <a:p>
            <a:r>
              <a:rPr lang="de-DE" sz="1400" dirty="0"/>
              <a:t>Mögliche Gründe dafür sind Nachholeffekte bei den Flug- und Fernreisen, das regnerische Wetter in den Hauptreisemonaten Juli und August, sowie gestiegene Kosten für Reisen. </a:t>
            </a:r>
            <a:br>
              <a:rPr lang="de-DE" sz="1400" dirty="0"/>
            </a:br>
            <a:endParaRPr lang="de-DE" sz="1400" dirty="0"/>
          </a:p>
        </p:txBody>
      </p:sp>
    </p:spTree>
    <p:extLst>
      <p:ext uri="{BB962C8B-B14F-4D97-AF65-F5344CB8AC3E}">
        <p14:creationId xmlns:p14="http://schemas.microsoft.com/office/powerpoint/2010/main" val="2573512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nSpc>
                <a:spcPct val="100000"/>
              </a:lnSpc>
            </a:pPr>
            <a:r>
              <a:rPr lang="de-DE" sz="2800" dirty="0"/>
              <a:t>Erstmals erfasste die Radreiseanalyse auch die Ausgaben der </a:t>
            </a:r>
            <a:r>
              <a:rPr lang="de-DE" sz="2800" dirty="0" err="1"/>
              <a:t>Radtourist:innen</a:t>
            </a:r>
            <a:r>
              <a:rPr lang="de-DE" sz="2800" dirty="0"/>
              <a:t>. </a:t>
            </a:r>
            <a:br>
              <a:rPr lang="de-DE" sz="2800" dirty="0"/>
            </a:br>
            <a:endParaRPr lang="de-DE" sz="2800" dirty="0"/>
          </a:p>
        </p:txBody>
      </p:sp>
      <p:sp>
        <p:nvSpPr>
          <p:cNvPr id="3" name="Inhaltsplatzhalter 2"/>
          <p:cNvSpPr>
            <a:spLocks noGrp="1"/>
          </p:cNvSpPr>
          <p:nvPr>
            <p:ph idx="1"/>
          </p:nvPr>
        </p:nvSpPr>
        <p:spPr>
          <a:xfrm>
            <a:off x="755651" y="1272209"/>
            <a:ext cx="7632700" cy="3360116"/>
          </a:xfrm>
        </p:spPr>
        <p:txBody>
          <a:bodyPr/>
          <a:lstStyle/>
          <a:p>
            <a:pPr marL="342900" lvl="0" indent="-342900">
              <a:buClr>
                <a:srgbClr val="EE7F00"/>
              </a:buClr>
              <a:buFont typeface="Arial" panose="020B0604020202020204" pitchFamily="34" charset="0"/>
              <a:buChar char="•"/>
            </a:pPr>
            <a:r>
              <a:rPr lang="de-DE" sz="1800" dirty="0"/>
              <a:t>Menschen, die im Urlaub Rad gefahren sind, gaben pro Tag rd. 123 € aus. </a:t>
            </a:r>
          </a:p>
          <a:p>
            <a:pPr marL="342900" lvl="0" indent="-342900">
              <a:buClr>
                <a:srgbClr val="EE7F00"/>
              </a:buClr>
              <a:buFont typeface="Arial" panose="020B0604020202020204" pitchFamily="34" charset="0"/>
              <a:buChar char="•"/>
            </a:pPr>
            <a:r>
              <a:rPr lang="de-DE" sz="1800" dirty="0"/>
              <a:t>Kurzreisende gaben 130 € pro Person und Tag aus. Die geschätzten Gesamtausgaben für dieses Segment betragen somit zwischen 2 und 3 Mrd. €.</a:t>
            </a:r>
          </a:p>
          <a:p>
            <a:pPr marL="342900" lvl="0" indent="-342900">
              <a:buClr>
                <a:srgbClr val="EE7F00"/>
              </a:buClr>
              <a:buFont typeface="Arial" panose="020B0604020202020204" pitchFamily="34" charset="0"/>
              <a:buChar char="•"/>
            </a:pPr>
            <a:r>
              <a:rPr lang="de-DE" sz="1800" dirty="0"/>
              <a:t>Radreisende mit 3 ÜN + gaben pro Tag 117 €  aus. Die geschätzten Gesamtausgaben für dieses Segment betragen somit zwischen 6</a:t>
            </a:r>
            <a:r>
              <a:rPr lang="de-DE" sz="1800" dirty="0" smtClean="0"/>
              <a:t> </a:t>
            </a:r>
            <a:r>
              <a:rPr lang="de-DE" sz="1800" dirty="0"/>
              <a:t>und 7</a:t>
            </a:r>
            <a:r>
              <a:rPr lang="de-DE" sz="1800" dirty="0" smtClean="0"/>
              <a:t> </a:t>
            </a:r>
            <a:r>
              <a:rPr lang="de-DE" sz="1800" dirty="0"/>
              <a:t>Mrd. € .</a:t>
            </a:r>
          </a:p>
          <a:p>
            <a:pPr marL="342900" lvl="0" indent="-342900">
              <a:buClr>
                <a:srgbClr val="EE7F00"/>
              </a:buClr>
              <a:buFont typeface="Arial" panose="020B0604020202020204" pitchFamily="34" charset="0"/>
              <a:buChar char="•"/>
            </a:pPr>
            <a:r>
              <a:rPr lang="de-DE" sz="1800" dirty="0" err="1"/>
              <a:t>Tagesausflügler:innen</a:t>
            </a:r>
            <a:r>
              <a:rPr lang="de-DE" sz="1800" dirty="0"/>
              <a:t> gaben pro Person und Tag rund 32 €  aus. Die geschätzten Gesamtausgaben für dieses Segment betragen somit zwischen 14 und 15 Mrd. €. </a:t>
            </a:r>
          </a:p>
          <a:p>
            <a:pPr marL="342900" indent="-342900">
              <a:buClr>
                <a:srgbClr val="EE7F00"/>
              </a:buClr>
              <a:buFont typeface="Arial" panose="020B0604020202020204" pitchFamily="34" charset="0"/>
              <a:buChar char="•"/>
            </a:pPr>
            <a:endParaRPr lang="de-DE" sz="1800" dirty="0"/>
          </a:p>
        </p:txBody>
      </p:sp>
      <p:sp>
        <p:nvSpPr>
          <p:cNvPr id="4" name="Datumsplatzhalter 3"/>
          <p:cNvSpPr>
            <a:spLocks noGrp="1"/>
          </p:cNvSpPr>
          <p:nvPr>
            <p:ph type="dt" sz="half" idx="10"/>
          </p:nvPr>
        </p:nvSpPr>
        <p:spPr/>
        <p:txBody>
          <a:bodyPr/>
          <a:lstStyle/>
          <a:p>
            <a:fld id="{52748D37-8CFE-469C-B807-76EEB00F9434}" type="datetime1">
              <a:rPr lang="de-DE" smtClean="0"/>
              <a:t>11.04.2025</a:t>
            </a:fld>
            <a:endParaRPr lang="de-DE"/>
          </a:p>
        </p:txBody>
      </p:sp>
      <p:sp>
        <p:nvSpPr>
          <p:cNvPr id="5" name="Fußzeilenplatzhalter 4"/>
          <p:cNvSpPr>
            <a:spLocks noGrp="1"/>
          </p:cNvSpPr>
          <p:nvPr>
            <p:ph type="ftr" sz="quarter" idx="11"/>
          </p:nvPr>
        </p:nvSpPr>
        <p:spPr/>
        <p:txBody>
          <a:bodyPr/>
          <a:lstStyle/>
          <a:p>
            <a:r>
              <a:rPr lang="de-DE" smtClean="0"/>
              <a:t>ADFC-Aktivitäten im Radtourismus</a:t>
            </a:r>
            <a:endParaRPr lang="de-DE"/>
          </a:p>
        </p:txBody>
      </p:sp>
      <p:sp>
        <p:nvSpPr>
          <p:cNvPr id="6" name="Foliennummernplatzhalter 5"/>
          <p:cNvSpPr>
            <a:spLocks noGrp="1"/>
          </p:cNvSpPr>
          <p:nvPr>
            <p:ph type="sldNum" sz="quarter" idx="12"/>
          </p:nvPr>
        </p:nvSpPr>
        <p:spPr/>
        <p:txBody>
          <a:bodyPr/>
          <a:lstStyle/>
          <a:p>
            <a:fld id="{991B67ED-B1F9-47A8-A915-8AA62DD0FD5C}" type="slidenum">
              <a:rPr lang="de-DE" smtClean="0"/>
              <a:t>6</a:t>
            </a:fld>
            <a:endParaRPr lang="de-DE"/>
          </a:p>
        </p:txBody>
      </p:sp>
    </p:spTree>
    <p:extLst>
      <p:ext uri="{BB962C8B-B14F-4D97-AF65-F5344CB8AC3E}">
        <p14:creationId xmlns:p14="http://schemas.microsoft.com/office/powerpoint/2010/main" val="3137471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Fahrradtourismus ist Standortfaktor</a:t>
            </a:r>
            <a:br>
              <a:rPr lang="de-DE" dirty="0"/>
            </a:br>
            <a:endParaRPr lang="de-DE" dirty="0"/>
          </a:p>
        </p:txBody>
      </p:sp>
      <p:sp>
        <p:nvSpPr>
          <p:cNvPr id="3" name="Inhaltsplatzhalter 2"/>
          <p:cNvSpPr>
            <a:spLocks noGrp="1"/>
          </p:cNvSpPr>
          <p:nvPr>
            <p:ph idx="1"/>
          </p:nvPr>
        </p:nvSpPr>
        <p:spPr>
          <a:xfrm>
            <a:off x="4679949" y="3403972"/>
            <a:ext cx="3708401" cy="1382164"/>
          </a:xfrm>
        </p:spPr>
        <p:txBody>
          <a:bodyPr/>
          <a:lstStyle/>
          <a:p>
            <a:pPr>
              <a:buClr>
                <a:srgbClr val="EE7F00"/>
              </a:buClr>
            </a:pPr>
            <a:r>
              <a:rPr lang="de-DE" sz="1600" dirty="0"/>
              <a:t>Ca. </a:t>
            </a:r>
            <a:r>
              <a:rPr lang="de-DE" sz="1600" dirty="0">
                <a:solidFill>
                  <a:srgbClr val="004B7C"/>
                </a:solidFill>
              </a:rPr>
              <a:t>75 % der Radrouten verlaufen </a:t>
            </a:r>
            <a:r>
              <a:rPr lang="de-DE" sz="1600" dirty="0"/>
              <a:t>durch ländliche Regionen und erschließen sie. </a:t>
            </a:r>
          </a:p>
          <a:p>
            <a:pPr marL="285750" indent="-285750">
              <a:buClr>
                <a:srgbClr val="EE7F00"/>
              </a:buClr>
              <a:buFont typeface="Arial" panose="020B0604020202020204" pitchFamily="34" charset="0"/>
              <a:buChar char="•"/>
            </a:pPr>
            <a:r>
              <a:rPr lang="de-DE" sz="1600" dirty="0" err="1"/>
              <a:t>Radtourist:innen</a:t>
            </a:r>
            <a:r>
              <a:rPr lang="de-DE" sz="1600" dirty="0"/>
              <a:t> sorgen dort für Nachfrage und erhalten das gastronomische Angebot.</a:t>
            </a:r>
          </a:p>
        </p:txBody>
      </p:sp>
      <p:sp>
        <p:nvSpPr>
          <p:cNvPr id="4" name="Datumsplatzhalter 3"/>
          <p:cNvSpPr>
            <a:spLocks noGrp="1"/>
          </p:cNvSpPr>
          <p:nvPr>
            <p:ph type="dt" sz="half" idx="10"/>
          </p:nvPr>
        </p:nvSpPr>
        <p:spPr/>
        <p:txBody>
          <a:bodyPr/>
          <a:lstStyle/>
          <a:p>
            <a:fld id="{1F8F0CE9-0B20-4D77-A056-324AFC651187}" type="datetime1">
              <a:rPr lang="de-DE" smtClean="0"/>
              <a:t>11.04.2025</a:t>
            </a:fld>
            <a:endParaRPr lang="de-DE"/>
          </a:p>
        </p:txBody>
      </p:sp>
      <p:sp>
        <p:nvSpPr>
          <p:cNvPr id="5" name="Fußzeilenplatzhalter 4"/>
          <p:cNvSpPr>
            <a:spLocks noGrp="1"/>
          </p:cNvSpPr>
          <p:nvPr>
            <p:ph type="ftr" sz="quarter" idx="11"/>
          </p:nvPr>
        </p:nvSpPr>
        <p:spPr/>
        <p:txBody>
          <a:bodyPr/>
          <a:lstStyle/>
          <a:p>
            <a:r>
              <a:rPr lang="de-DE"/>
              <a:t>ADFC-Aktivitäten im Radtourismus</a:t>
            </a:r>
          </a:p>
        </p:txBody>
      </p:sp>
      <p:sp>
        <p:nvSpPr>
          <p:cNvPr id="6" name="Foliennummernplatzhalter 5"/>
          <p:cNvSpPr>
            <a:spLocks noGrp="1"/>
          </p:cNvSpPr>
          <p:nvPr>
            <p:ph type="sldNum" sz="quarter" idx="12"/>
          </p:nvPr>
        </p:nvSpPr>
        <p:spPr/>
        <p:txBody>
          <a:bodyPr/>
          <a:lstStyle/>
          <a:p>
            <a:fld id="{991B67ED-B1F9-47A8-A915-8AA62DD0FD5C}" type="slidenum">
              <a:rPr lang="de-DE" smtClean="0"/>
              <a:t>7</a:t>
            </a:fld>
            <a:endParaRPr lang="de-DE"/>
          </a:p>
        </p:txBody>
      </p:sp>
      <p:sp>
        <p:nvSpPr>
          <p:cNvPr id="7" name="Inhaltsplatzhalter 6"/>
          <p:cNvSpPr>
            <a:spLocks noGrp="1"/>
          </p:cNvSpPr>
          <p:nvPr>
            <p:ph idx="13"/>
          </p:nvPr>
        </p:nvSpPr>
        <p:spPr>
          <a:xfrm>
            <a:off x="755650" y="879475"/>
            <a:ext cx="3708400" cy="2364689"/>
          </a:xfrm>
        </p:spPr>
        <p:txBody>
          <a:bodyPr/>
          <a:lstStyle/>
          <a:p>
            <a:r>
              <a:rPr lang="de-DE" sz="1600" dirty="0"/>
              <a:t>Ein gutes (touristisches) Radroutennetz kommt auch der Wohnbevölkerung vor Ort zu Gute.</a:t>
            </a:r>
          </a:p>
          <a:p>
            <a:pPr marL="285750" indent="-285750">
              <a:buClr>
                <a:srgbClr val="EE7F00"/>
              </a:buClr>
              <a:buFont typeface="Arial" panose="020B0604020202020204" pitchFamily="34" charset="0"/>
              <a:buChar char="•"/>
            </a:pPr>
            <a:r>
              <a:rPr lang="de-DE" sz="1600" dirty="0"/>
              <a:t>Aus der Radreiseanalyse geht hervor, dass 60% der Radausflüge direkt von der Haustür starten.</a:t>
            </a:r>
          </a:p>
          <a:p>
            <a:pPr marL="285750" indent="-285750">
              <a:buClr>
                <a:srgbClr val="EE7F00"/>
              </a:buClr>
              <a:buFont typeface="Arial" panose="020B0604020202020204" pitchFamily="34" charset="0"/>
              <a:buChar char="•"/>
            </a:pPr>
            <a:r>
              <a:rPr lang="de-DE" sz="1600" dirty="0"/>
              <a:t>Fahrradtourismus als Baustein für „lebenswerte Städte“.</a:t>
            </a:r>
          </a:p>
          <a:p>
            <a:endParaRPr lang="de-DE"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3033585"/>
            <a:ext cx="2312015" cy="1735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9949" y="879475"/>
            <a:ext cx="3732929" cy="2488620"/>
          </a:xfrm>
          <a:prstGeom prst="rect">
            <a:avLst/>
          </a:prstGeom>
        </p:spPr>
      </p:pic>
      <p:sp>
        <p:nvSpPr>
          <p:cNvPr id="8" name="Textfeld 7"/>
          <p:cNvSpPr txBox="1"/>
          <p:nvPr/>
        </p:nvSpPr>
        <p:spPr>
          <a:xfrm>
            <a:off x="3137514" y="4370235"/>
            <a:ext cx="2019992" cy="307777"/>
          </a:xfrm>
          <a:prstGeom prst="rect">
            <a:avLst/>
          </a:prstGeom>
          <a:noFill/>
        </p:spPr>
        <p:txBody>
          <a:bodyPr wrap="square" lIns="0" tIns="0" rIns="0" bIns="0" rtlCol="0">
            <a:spAutoFit/>
          </a:bodyPr>
          <a:lstStyle/>
          <a:p>
            <a:pPr algn="l"/>
            <a:r>
              <a:rPr lang="de-DE" sz="1000" b="0" dirty="0">
                <a:solidFill>
                  <a:srgbClr val="004B7C"/>
                </a:solidFill>
                <a:latin typeface="Branding Semilight" panose="00000500000000000000" pitchFamily="50" charset="0"/>
              </a:rPr>
              <a:t>Bilder: Bremen Bike </a:t>
            </a:r>
            <a:r>
              <a:rPr lang="de-DE" sz="1000" b="0" dirty="0" err="1">
                <a:solidFill>
                  <a:srgbClr val="004B7C"/>
                </a:solidFill>
                <a:latin typeface="Branding Semilight" panose="00000500000000000000" pitchFamily="50" charset="0"/>
              </a:rPr>
              <a:t>it</a:t>
            </a:r>
            <a:r>
              <a:rPr lang="de-DE" sz="1000" b="0" dirty="0">
                <a:solidFill>
                  <a:srgbClr val="004B7C"/>
                </a:solidFill>
                <a:latin typeface="Branding Semilight" panose="00000500000000000000" pitchFamily="50" charset="0"/>
              </a:rPr>
              <a:t>, Chiemsee/Chiemgau</a:t>
            </a:r>
          </a:p>
        </p:txBody>
      </p:sp>
    </p:spTree>
    <p:extLst>
      <p:ext uri="{BB962C8B-B14F-4D97-AF65-F5344CB8AC3E}">
        <p14:creationId xmlns:p14="http://schemas.microsoft.com/office/powerpoint/2010/main" val="149426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smtClean="0"/>
              <a:t>ADFC Aktivitäten im Radtourismus</a:t>
            </a:r>
            <a:endParaRPr lang="de-DE" dirty="0"/>
          </a:p>
        </p:txBody>
      </p:sp>
      <p:sp>
        <p:nvSpPr>
          <p:cNvPr id="4" name="Datumsplatzhalter 3"/>
          <p:cNvSpPr>
            <a:spLocks noGrp="1"/>
          </p:cNvSpPr>
          <p:nvPr>
            <p:ph type="dt" sz="half" idx="10"/>
          </p:nvPr>
        </p:nvSpPr>
        <p:spPr/>
        <p:txBody>
          <a:bodyPr/>
          <a:lstStyle/>
          <a:p>
            <a:fld id="{24B1AB61-DEC4-4DC0-A867-BBF09D463B24}" type="datetime1">
              <a:rPr lang="de-DE" smtClean="0"/>
              <a:t>11.04.2025</a:t>
            </a:fld>
            <a:endParaRPr lang="de-DE"/>
          </a:p>
        </p:txBody>
      </p:sp>
      <p:sp>
        <p:nvSpPr>
          <p:cNvPr id="5" name="Fußzeilenplatzhalter 4"/>
          <p:cNvSpPr>
            <a:spLocks noGrp="1"/>
          </p:cNvSpPr>
          <p:nvPr>
            <p:ph type="ftr" sz="quarter" idx="11"/>
          </p:nvPr>
        </p:nvSpPr>
        <p:spPr/>
        <p:txBody>
          <a:bodyPr/>
          <a:lstStyle/>
          <a:p>
            <a:r>
              <a:rPr lang="de-DE"/>
              <a:t>ADFC-Aktivitäten im Radtourismus</a:t>
            </a:r>
          </a:p>
        </p:txBody>
      </p:sp>
      <p:sp>
        <p:nvSpPr>
          <p:cNvPr id="6" name="Foliennummernplatzhalter 5"/>
          <p:cNvSpPr>
            <a:spLocks noGrp="1"/>
          </p:cNvSpPr>
          <p:nvPr>
            <p:ph type="sldNum" sz="quarter" idx="12"/>
          </p:nvPr>
        </p:nvSpPr>
        <p:spPr/>
        <p:txBody>
          <a:bodyPr/>
          <a:lstStyle/>
          <a:p>
            <a:fld id="{991B67ED-B1F9-47A8-A915-8AA62DD0FD5C}" type="slidenum">
              <a:rPr lang="de-DE" smtClean="0"/>
              <a:t>8</a:t>
            </a:fld>
            <a:endParaRPr lang="de-DE"/>
          </a:p>
        </p:txBody>
      </p:sp>
    </p:spTree>
    <p:extLst>
      <p:ext uri="{BB962C8B-B14F-4D97-AF65-F5344CB8AC3E}">
        <p14:creationId xmlns:p14="http://schemas.microsoft.com/office/powerpoint/2010/main" val="2170918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el 37">
            <a:extLst>
              <a:ext uri="{FF2B5EF4-FFF2-40B4-BE49-F238E27FC236}">
                <a16:creationId xmlns:a16="http://schemas.microsoft.com/office/drawing/2014/main" id="{121AC926-AADF-D13B-E38C-2474ABCA2477}"/>
              </a:ext>
            </a:extLst>
          </p:cNvPr>
          <p:cNvSpPr>
            <a:spLocks noGrp="1"/>
          </p:cNvSpPr>
          <p:nvPr>
            <p:ph type="title"/>
          </p:nvPr>
        </p:nvSpPr>
        <p:spPr/>
        <p:txBody>
          <a:bodyPr/>
          <a:lstStyle/>
          <a:p>
            <a:r>
              <a:rPr lang="de-DE" noProof="1"/>
              <a:t>ADFC &amp; Fahrradtourismus</a:t>
            </a:r>
            <a:endParaRPr lang="de-DE" dirty="0"/>
          </a:p>
        </p:txBody>
      </p:sp>
      <p:sp>
        <p:nvSpPr>
          <p:cNvPr id="4" name="Datumsplatzhalter 3">
            <a:extLst>
              <a:ext uri="{FF2B5EF4-FFF2-40B4-BE49-F238E27FC236}">
                <a16:creationId xmlns:a16="http://schemas.microsoft.com/office/drawing/2014/main" id="{B9F08DCE-2E6B-DDF4-27A2-2AD955821B33}"/>
              </a:ext>
            </a:extLst>
          </p:cNvPr>
          <p:cNvSpPr>
            <a:spLocks noGrp="1"/>
          </p:cNvSpPr>
          <p:nvPr>
            <p:ph type="dt" sz="half" idx="10"/>
          </p:nvPr>
        </p:nvSpPr>
        <p:spPr/>
        <p:txBody>
          <a:bodyPr/>
          <a:lstStyle/>
          <a:p>
            <a:fld id="{A947A4B3-8EE7-4C46-B3F6-ADC217A2F6F4}" type="datetime1">
              <a:rPr lang="de-DE" smtClean="0"/>
              <a:t>11.04.2025</a:t>
            </a:fld>
            <a:endParaRPr lang="de-DE"/>
          </a:p>
        </p:txBody>
      </p:sp>
      <p:sp>
        <p:nvSpPr>
          <p:cNvPr id="5" name="Fußzeilenplatzhalter 4">
            <a:extLst>
              <a:ext uri="{FF2B5EF4-FFF2-40B4-BE49-F238E27FC236}">
                <a16:creationId xmlns:a16="http://schemas.microsoft.com/office/drawing/2014/main" id="{C0B2B11B-B353-E9CF-8257-7058CED1F669}"/>
              </a:ext>
            </a:extLst>
          </p:cNvPr>
          <p:cNvSpPr>
            <a:spLocks noGrp="1"/>
          </p:cNvSpPr>
          <p:nvPr>
            <p:ph type="ftr" sz="quarter" idx="11"/>
          </p:nvPr>
        </p:nvSpPr>
        <p:spPr/>
        <p:txBody>
          <a:bodyPr/>
          <a:lstStyle/>
          <a:p>
            <a:r>
              <a:rPr lang="de-DE"/>
              <a:t>ADFC-Aktivitäten im Radtourismus</a:t>
            </a:r>
            <a:endParaRPr lang="de-DE" dirty="0"/>
          </a:p>
        </p:txBody>
      </p:sp>
      <p:sp>
        <p:nvSpPr>
          <p:cNvPr id="6" name="Foliennummernplatzhalter 5">
            <a:extLst>
              <a:ext uri="{FF2B5EF4-FFF2-40B4-BE49-F238E27FC236}">
                <a16:creationId xmlns:a16="http://schemas.microsoft.com/office/drawing/2014/main" id="{145BFEE6-A007-A892-641D-595B79D76072}"/>
              </a:ext>
            </a:extLst>
          </p:cNvPr>
          <p:cNvSpPr>
            <a:spLocks noGrp="1"/>
          </p:cNvSpPr>
          <p:nvPr>
            <p:ph type="sldNum" sz="quarter" idx="12"/>
          </p:nvPr>
        </p:nvSpPr>
        <p:spPr/>
        <p:txBody>
          <a:bodyPr/>
          <a:lstStyle/>
          <a:p>
            <a:fld id="{991B67ED-B1F9-47A8-A915-8AA62DD0FD5C}" type="slidenum">
              <a:rPr lang="de-DE" smtClean="0"/>
              <a:t>9</a:t>
            </a:fld>
            <a:endParaRPr lang="de-DE"/>
          </a:p>
        </p:txBody>
      </p:sp>
      <p:sp>
        <p:nvSpPr>
          <p:cNvPr id="8" name="Textfeld 7">
            <a:extLst>
              <a:ext uri="{FF2B5EF4-FFF2-40B4-BE49-F238E27FC236}">
                <a16:creationId xmlns:a16="http://schemas.microsoft.com/office/drawing/2014/main" id="{356092D1-93E5-1677-B46B-B036F12897F0}"/>
              </a:ext>
            </a:extLst>
          </p:cNvPr>
          <p:cNvSpPr txBox="1"/>
          <p:nvPr/>
        </p:nvSpPr>
        <p:spPr>
          <a:xfrm>
            <a:off x="756897" y="878400"/>
            <a:ext cx="2304000" cy="475162"/>
          </a:xfrm>
          <a:prstGeom prst="rect">
            <a:avLst/>
          </a:prstGeom>
          <a:solidFill>
            <a:schemeClr val="accent1"/>
          </a:solidFill>
        </p:spPr>
        <p:txBody>
          <a:bodyPr wrap="square" lIns="81000" tIns="81000" rIns="81000" bIns="81000" rtlCol="0">
            <a:noAutofit/>
          </a:bodyPr>
          <a:lstStyle/>
          <a:p>
            <a:r>
              <a:rPr lang="de-DE" sz="1600" b="0" dirty="0">
                <a:solidFill>
                  <a:schemeClr val="bg1"/>
                </a:solidFill>
                <a:latin typeface="+mj-lt"/>
              </a:rPr>
              <a:t>Interessenvertretung</a:t>
            </a:r>
          </a:p>
        </p:txBody>
      </p:sp>
      <p:sp>
        <p:nvSpPr>
          <p:cNvPr id="32" name="Textfeld 31">
            <a:extLst>
              <a:ext uri="{FF2B5EF4-FFF2-40B4-BE49-F238E27FC236}">
                <a16:creationId xmlns:a16="http://schemas.microsoft.com/office/drawing/2014/main" id="{780C93EC-F1EA-3BFD-AF8F-A517C0C0962B}"/>
              </a:ext>
            </a:extLst>
          </p:cNvPr>
          <p:cNvSpPr txBox="1"/>
          <p:nvPr/>
        </p:nvSpPr>
        <p:spPr>
          <a:xfrm>
            <a:off x="3427215" y="878400"/>
            <a:ext cx="2304000" cy="475162"/>
          </a:xfrm>
          <a:prstGeom prst="rect">
            <a:avLst/>
          </a:prstGeom>
          <a:solidFill>
            <a:schemeClr val="tx2"/>
          </a:solidFill>
        </p:spPr>
        <p:txBody>
          <a:bodyPr wrap="square" lIns="81000" tIns="81000" rIns="81000" bIns="81000" rtlCol="0">
            <a:noAutofit/>
          </a:bodyPr>
          <a:lstStyle/>
          <a:p>
            <a:r>
              <a:rPr lang="de-DE" sz="1600" b="0" dirty="0">
                <a:solidFill>
                  <a:schemeClr val="bg1"/>
                </a:solidFill>
                <a:latin typeface="+mj-lt"/>
              </a:rPr>
              <a:t>Fachliche Arbeit</a:t>
            </a:r>
          </a:p>
        </p:txBody>
      </p:sp>
      <p:sp>
        <p:nvSpPr>
          <p:cNvPr id="17" name="Textfeld 16">
            <a:extLst>
              <a:ext uri="{FF2B5EF4-FFF2-40B4-BE49-F238E27FC236}">
                <a16:creationId xmlns:a16="http://schemas.microsoft.com/office/drawing/2014/main" id="{6F8D3C6E-B9E9-2C8D-0F35-92D80DC6A4C0}"/>
              </a:ext>
            </a:extLst>
          </p:cNvPr>
          <p:cNvSpPr txBox="1"/>
          <p:nvPr/>
        </p:nvSpPr>
        <p:spPr>
          <a:xfrm>
            <a:off x="6097533" y="878400"/>
            <a:ext cx="2304000" cy="475162"/>
          </a:xfrm>
          <a:prstGeom prst="rect">
            <a:avLst/>
          </a:prstGeom>
          <a:solidFill>
            <a:schemeClr val="accent3"/>
          </a:solidFill>
        </p:spPr>
        <p:txBody>
          <a:bodyPr wrap="square" lIns="81000" tIns="81000" rIns="81000" bIns="81000" rtlCol="0">
            <a:noAutofit/>
          </a:bodyPr>
          <a:lstStyle/>
          <a:p>
            <a:r>
              <a:rPr lang="de-DE" sz="1600" b="0" dirty="0">
                <a:solidFill>
                  <a:schemeClr val="bg1"/>
                </a:solidFill>
                <a:latin typeface="+mj-lt"/>
              </a:rPr>
              <a:t>Produkte &amp; Services</a:t>
            </a:r>
          </a:p>
        </p:txBody>
      </p:sp>
      <p:pic>
        <p:nvPicPr>
          <p:cNvPr id="2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401" y="3993873"/>
            <a:ext cx="1101930" cy="791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650" y="1508023"/>
            <a:ext cx="1735103" cy="2197662"/>
          </a:xfrm>
          <a:prstGeom prst="rect">
            <a:avLst/>
          </a:prstGeom>
          <a:noFill/>
          <a:ln w="9525">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460803" y="3487241"/>
            <a:ext cx="1267266" cy="731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7533" y="1508023"/>
            <a:ext cx="985824" cy="1315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39941" y="2884896"/>
            <a:ext cx="1161004" cy="137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Grafik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1486" y="1508022"/>
            <a:ext cx="1139458" cy="1315759"/>
          </a:xfrm>
          <a:prstGeom prst="rect">
            <a:avLst/>
          </a:prstGeom>
        </p:spPr>
      </p:pic>
      <p:pic>
        <p:nvPicPr>
          <p:cNvPr id="22" name="Grafik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7533" y="2895253"/>
            <a:ext cx="985824" cy="1344143"/>
          </a:xfrm>
          <a:prstGeom prst="rect">
            <a:avLst/>
          </a:prstGeom>
        </p:spPr>
      </p:pic>
      <p:pic>
        <p:nvPicPr>
          <p:cNvPr id="18" name="Grafik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55378" y="4136363"/>
            <a:ext cx="2012215" cy="628923"/>
          </a:xfrm>
          <a:prstGeom prst="rect">
            <a:avLst/>
          </a:prstGeom>
          <a:ln>
            <a:solidFill>
              <a:schemeClr val="bg1"/>
            </a:solidFill>
          </a:ln>
        </p:spPr>
      </p:pic>
      <p:pic>
        <p:nvPicPr>
          <p:cNvPr id="2" name="Grafik 1"/>
          <p:cNvPicPr>
            <a:picLocks noChangeAspect="1"/>
          </p:cNvPicPr>
          <p:nvPr/>
        </p:nvPicPr>
        <p:blipFill rotWithShape="1">
          <a:blip r:embed="rId11"/>
          <a:srcRect l="33461" t="20202" r="37564" b="4279"/>
          <a:stretch/>
        </p:blipFill>
        <p:spPr>
          <a:xfrm>
            <a:off x="3890394" y="1419982"/>
            <a:ext cx="1840821" cy="2573891"/>
          </a:xfrm>
          <a:prstGeom prst="rect">
            <a:avLst/>
          </a:prstGeom>
          <a:ln>
            <a:solidFill>
              <a:srgbClr val="004B7C"/>
            </a:solidFill>
          </a:ln>
        </p:spPr>
      </p:pic>
      <p:pic>
        <p:nvPicPr>
          <p:cNvPr id="3" name="Grafik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27215" y="3302000"/>
            <a:ext cx="1981194" cy="1320796"/>
          </a:xfrm>
          <a:prstGeom prst="rect">
            <a:avLst/>
          </a:prstGeom>
        </p:spPr>
      </p:pic>
    </p:spTree>
    <p:extLst>
      <p:ext uri="{BB962C8B-B14F-4D97-AF65-F5344CB8AC3E}">
        <p14:creationId xmlns:p14="http://schemas.microsoft.com/office/powerpoint/2010/main" val="758205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ADFC-Master">
  <a:themeElements>
    <a:clrScheme name="Benutzerdefiniert 7">
      <a:dk1>
        <a:srgbClr val="004B7C"/>
      </a:dk1>
      <a:lt1>
        <a:srgbClr val="FFFFFF"/>
      </a:lt1>
      <a:dk2>
        <a:srgbClr val="004B7C"/>
      </a:dk2>
      <a:lt2>
        <a:srgbClr val="D8D8D8"/>
      </a:lt2>
      <a:accent1>
        <a:srgbClr val="EE7F00"/>
      </a:accent1>
      <a:accent2>
        <a:srgbClr val="004B7C"/>
      </a:accent2>
      <a:accent3>
        <a:srgbClr val="00793A"/>
      </a:accent3>
      <a:accent4>
        <a:srgbClr val="00C45F"/>
      </a:accent4>
      <a:accent5>
        <a:srgbClr val="2B8E5B"/>
      </a:accent5>
      <a:accent6>
        <a:srgbClr val="000000"/>
      </a:accent6>
      <a:hlink>
        <a:srgbClr val="EE7F00"/>
      </a:hlink>
      <a:folHlink>
        <a:srgbClr val="004B7C"/>
      </a:folHlink>
    </a:clrScheme>
    <a:fontScheme name="ADFC">
      <a:majorFont>
        <a:latin typeface="Branding Semilight"/>
        <a:ea typeface="Arial"/>
        <a:cs typeface="Arial"/>
      </a:majorFont>
      <a:minorFont>
        <a:latin typeface="Branding Semilight"/>
        <a:ea typeface="Arial Unicode MS"/>
        <a:cs typeface="Arial Unicode MS"/>
      </a:minorFont>
    </a:fontScheme>
    <a:fmtScheme name="Larissa">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xfrm>
          <a:off x="0" y="0"/>
          <a:ext cx="1" cy="1"/>
        </a:xfrm>
        <a:prstGeom prst="rect">
          <a:avLst/>
        </a:prstGeom>
        <a:solidFill>
          <a:srgbClr val="EF7F01"/>
        </a:solidFill>
        <a:ln w="9525" cap="flat" cmpd="sng" algn="ctr">
          <a:solidFill>
            <a:srgbClr val="FFFFFF"/>
          </a:solidFill>
          <a:prstDash val="solid"/>
          <a:round/>
          <a:headEnd type="none" w="med" len="med"/>
          <a:tailEnd type="none" w="med" len="med"/>
        </a:ln>
      </a:spPr>
      <a:bodyPr/>
      <a:lstStyle/>
    </a:spDef>
    <a:lnDef>
      <a:spPr bwMode="auto">
        <a:xfrm>
          <a:off x="0" y="0"/>
          <a:ext cx="1" cy="1"/>
        </a:xfrm>
        <a:prstGeom prst="rect">
          <a:avLst/>
        </a:prstGeom>
        <a:solidFill>
          <a:srgbClr val="EF7F01"/>
        </a:solidFill>
        <a:ln w="9525" cap="flat" cmpd="sng" algn="ctr">
          <a:solidFill>
            <a:srgbClr val="FFFFFF"/>
          </a:solidFill>
          <a:prstDash val="solid"/>
          <a:round/>
          <a:headEnd type="none" w="med" len="med"/>
          <a:tailEnd type="none" w="med" len="med"/>
        </a:ln>
      </a:spPr>
      <a:bodyPr/>
      <a:lstStyle/>
    </a:lnDef>
    <a:txDef>
      <a:spPr>
        <a:noFill/>
      </a:spPr>
      <a:bodyPr wrap="square" lIns="0" tIns="0" rIns="0" bIns="0" rtlCol="0">
        <a:spAutoFit/>
      </a:bodyPr>
      <a:lstStyle>
        <a:defPPr algn="l">
          <a:defRPr sz="1200" b="0" smtClean="0">
            <a:solidFill>
              <a:srgbClr val="004B7C"/>
            </a:solidFill>
            <a:latin typeface="Branding Semilight" panose="00000500000000000000" pitchFamily="50" charset="0"/>
          </a:defRPr>
        </a:defPPr>
      </a:lstStyle>
    </a:txDef>
  </a:objectDefaults>
  <a:extraClrSchemeLst>
    <a:extraClrScheme>
      <a:clrScheme name="Allgemeiner Deutscher Fahrrad-Club 1">
        <a:dk1>
          <a:srgbClr val="000000"/>
        </a:dk1>
        <a:lt1>
          <a:srgbClr val="FFFFFF"/>
        </a:lt1>
        <a:dk2>
          <a:srgbClr val="014B7C"/>
        </a:dk2>
        <a:lt2>
          <a:srgbClr val="D8D8D8"/>
        </a:lt2>
        <a:accent1>
          <a:srgbClr val="EF7F01"/>
        </a:accent1>
        <a:accent2>
          <a:srgbClr val="FDE7D0"/>
        </a:accent2>
        <a:accent3>
          <a:srgbClr val="FFFFFF"/>
        </a:accent3>
        <a:accent4>
          <a:srgbClr val="000000"/>
        </a:accent4>
        <a:accent5>
          <a:srgbClr val="F6C0AA"/>
        </a:accent5>
        <a:accent6>
          <a:srgbClr val="E5D1BC"/>
        </a:accent6>
        <a:hlink>
          <a:srgbClr val="EF7F01"/>
        </a:hlink>
        <a:folHlink>
          <a:srgbClr val="0C3A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303016_ADFC_PPT_Template.potx" id="{E407F91E-E315-154C-82A3-0D1C8E89C344}" vid="{DB3701D2-64C0-824C-A8E3-2621E372DE39}"/>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230316_ADFC_PPT_Template</Template>
  <TotalTime>0</TotalTime>
  <Words>2523</Words>
  <Application>Microsoft Office PowerPoint</Application>
  <PresentationFormat>Bildschirmpräsentation (16:9)</PresentationFormat>
  <Paragraphs>357</Paragraphs>
  <Slides>24</Slides>
  <Notes>15</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24</vt:i4>
      </vt:variant>
    </vt:vector>
  </HeadingPairs>
  <TitlesOfParts>
    <vt:vector size="36" baseType="lpstr">
      <vt:lpstr>Arial</vt:lpstr>
      <vt:lpstr>Arial Narrow</vt:lpstr>
      <vt:lpstr>Arial Unicode MS</vt:lpstr>
      <vt:lpstr>Branding Medium</vt:lpstr>
      <vt:lpstr>Branding Semibold</vt:lpstr>
      <vt:lpstr>Branding Semilight</vt:lpstr>
      <vt:lpstr>Calibri</vt:lpstr>
      <vt:lpstr>StoneSans</vt:lpstr>
      <vt:lpstr>Symbol</vt:lpstr>
      <vt:lpstr>Trincha</vt:lpstr>
      <vt:lpstr>Wingdings</vt:lpstr>
      <vt:lpstr>ADFC-Master</vt:lpstr>
      <vt:lpstr>Abteilung Tourismus und Dienstleistungen</vt:lpstr>
      <vt:lpstr>Potential des Radtourismus</vt:lpstr>
      <vt:lpstr>Radtourismus leistet einen Beitrag zur Verkehrswende</vt:lpstr>
      <vt:lpstr>Mehr als 37,4 Mio. Radtourist:innen in 2023</vt:lpstr>
      <vt:lpstr>2023 waren 3,6 Mio. Radreisende unterwegs. Die Zahl ist damit im Vergleich zum Vorjahr zurückgegangen. </vt:lpstr>
      <vt:lpstr>Erstmals erfasste die Radreiseanalyse auch die Ausgaben der Radtourist:innen.  </vt:lpstr>
      <vt:lpstr>Fahrradtourismus ist Standortfaktor </vt:lpstr>
      <vt:lpstr>ADFC Aktivitäten im Radtourismus</vt:lpstr>
      <vt:lpstr>ADFC &amp; Fahrradtourismus</vt:lpstr>
      <vt:lpstr>ADFC tourismuspolitische Forderungen</vt:lpstr>
      <vt:lpstr>Facharbeit: Empfehlungen, Positionen</vt:lpstr>
      <vt:lpstr>Facharbeit: Radreiseanalyse</vt:lpstr>
      <vt:lpstr>Kommunikation hochwertiger radtouristischer Angebote</vt:lpstr>
      <vt:lpstr>Bett+Bike Gastbetriebe</vt:lpstr>
      <vt:lpstr>ADFC-Qualitätsradrouten und ADFC-RadReiseRegionen</vt:lpstr>
      <vt:lpstr>ADFC Routencheck</vt:lpstr>
      <vt:lpstr>EuroVelo – ein europäisches Routennetz</vt:lpstr>
      <vt:lpstr>Eine starke Gemeinschaft</vt:lpstr>
      <vt:lpstr>Dienstleistungen</vt:lpstr>
      <vt:lpstr>Fahrradfreundlicher Arbeitgeber</vt:lpstr>
      <vt:lpstr>Fahrradfreundlicher Arbeitgeber</vt:lpstr>
      <vt:lpstr>Fahrradfreundlicher Arbeitgeber</vt:lpstr>
      <vt:lpstr>ADFC-Radspaß – Fahrsicherheitstrainings</vt:lpstr>
      <vt:lpstr>Team Tourismus &amp; Dienstleistungen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ADFC-Aktivitäten  im Fahrradtourismus</dc:title>
  <dc:subject/>
  <dc:creator>ADFC Konstanze Meyer</dc:creator>
  <cp:keywords/>
  <dc:description/>
  <cp:lastModifiedBy>ADFC Annemarie Zirkel</cp:lastModifiedBy>
  <cp:revision>54</cp:revision>
  <dcterms:created xsi:type="dcterms:W3CDTF">2023-04-11T11:42:52Z</dcterms:created>
  <dcterms:modified xsi:type="dcterms:W3CDTF">2025-04-11T08:48:25Z</dcterms:modified>
  <cp:category/>
</cp:coreProperties>
</file>