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316" r:id="rId2"/>
    <p:sldId id="341" r:id="rId3"/>
    <p:sldId id="406" r:id="rId4"/>
    <p:sldId id="391" r:id="rId5"/>
    <p:sldId id="429" r:id="rId6"/>
    <p:sldId id="431" r:id="rId7"/>
    <p:sldId id="433" r:id="rId8"/>
    <p:sldId id="434" r:id="rId9"/>
    <p:sldId id="428" r:id="rId10"/>
    <p:sldId id="432" r:id="rId11"/>
    <p:sldId id="430" r:id="rId12"/>
    <p:sldId id="394" r:id="rId13"/>
    <p:sldId id="424" r:id="rId14"/>
    <p:sldId id="435" r:id="rId15"/>
    <p:sldId id="427" r:id="rId16"/>
    <p:sldId id="367" r:id="rId17"/>
    <p:sldId id="342" r:id="rId18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Kohls" initials="472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F00"/>
    <a:srgbClr val="004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8" autoAdjust="0"/>
    <p:restoredTop sz="89817" autoAdjust="0"/>
  </p:normalViewPr>
  <p:slideViewPr>
    <p:cSldViewPr snapToGrid="0">
      <p:cViewPr varScale="1">
        <p:scale>
          <a:sx n="79" d="100"/>
          <a:sy n="79" d="100"/>
        </p:scale>
        <p:origin x="701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7A742-E001-4763-8E1E-40A9BAB9F446}" type="datetimeFigureOut">
              <a:rPr lang="de-DE" smtClean="0"/>
              <a:t>18.05.2021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EC03E-E338-46F4-97B2-04B2007BB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9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74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39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869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911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91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911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684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68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47537"/>
            <a:ext cx="9144000" cy="1857626"/>
          </a:xfrm>
        </p:spPr>
        <p:txBody>
          <a:bodyPr anchor="b"/>
          <a:lstStyle>
            <a:lvl1pPr algn="l">
              <a:defRPr sz="60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417554"/>
            <a:ext cx="9144000" cy="64109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5518484"/>
            <a:ext cx="12192000" cy="1339516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05" y="5540497"/>
            <a:ext cx="2800350" cy="13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7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25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30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84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98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25.11.2020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Südwestforum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82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13.11.2020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Symposium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770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Melissa Gómez| ADFC Symposium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69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Symposium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70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49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61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30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1447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72351" y="6228348"/>
            <a:ext cx="2285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25.11.2020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2378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>
                <a:solidFill>
                  <a:srgbClr val="004B7C"/>
                </a:solidFill>
              </a:rPr>
              <a:t>Melissa Gómez| ADFC Südwestforum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1874" y="6237873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‹Nr.›</a:t>
            </a:fld>
            <a:r>
              <a:rPr lang="de-DE" dirty="0" smtClean="0"/>
              <a:t>  |</a:t>
            </a:r>
            <a:endParaRPr lang="de-DE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695325" y="1304925"/>
            <a:ext cx="1076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 userDrawn="1"/>
        </p:nvCxnSpPr>
        <p:spPr>
          <a:xfrm>
            <a:off x="723900" y="6248400"/>
            <a:ext cx="906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2" y="6059967"/>
            <a:ext cx="1676396" cy="6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7C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fc.d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745068" y="787401"/>
            <a:ext cx="10632017" cy="2341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/>
              <a:t>InnoRAD </a:t>
            </a:r>
            <a:br>
              <a:rPr lang="de-DE" b="1" dirty="0"/>
            </a:br>
            <a:r>
              <a:rPr lang="de-DE" b="1" dirty="0"/>
              <a:t>Innovative Radverkehrslösungen auf Deutschland übertragen  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742951" y="2954338"/>
            <a:ext cx="8534400" cy="1752600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07" y="4087813"/>
            <a:ext cx="1996012" cy="108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4" y="4215410"/>
            <a:ext cx="1665043" cy="8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0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92620" y="1624084"/>
            <a:ext cx="4353636" cy="3521122"/>
          </a:xfrm>
        </p:spPr>
        <p:txBody>
          <a:bodyPr>
            <a:normAutofit fontScale="90000"/>
          </a:bodyPr>
          <a:lstStyle/>
          <a:p>
            <a:r>
              <a:rPr lang="de-DE" sz="3100" b="1" dirty="0" smtClean="0"/>
              <a:t/>
            </a:r>
            <a:br>
              <a:rPr lang="de-DE" sz="3100" b="1" dirty="0" smtClean="0"/>
            </a:br>
            <a:r>
              <a:rPr lang="de-DE" sz="3100" b="1" dirty="0"/>
              <a:t/>
            </a:r>
            <a:br>
              <a:rPr lang="de-DE" sz="3100" b="1" dirty="0"/>
            </a:br>
            <a:r>
              <a:rPr lang="de-DE" sz="3100" b="1" dirty="0" smtClean="0"/>
              <a:t/>
            </a:r>
            <a:br>
              <a:rPr lang="de-DE" sz="3100" b="1" dirty="0" smtClean="0"/>
            </a:br>
            <a:r>
              <a:rPr lang="de-DE" sz="3100" b="1" dirty="0"/>
              <a:t/>
            </a:r>
            <a:br>
              <a:rPr lang="de-DE" sz="3100" b="1" dirty="0"/>
            </a:br>
            <a:r>
              <a:rPr lang="de-DE" sz="3100" b="1" dirty="0" smtClean="0"/>
              <a:t/>
            </a:r>
            <a:br>
              <a:rPr lang="de-DE" sz="3100" b="1" dirty="0" smtClean="0"/>
            </a:br>
            <a:r>
              <a:rPr lang="de-DE" sz="3100" b="1" dirty="0"/>
              <a:t/>
            </a:r>
            <a:br>
              <a:rPr lang="de-DE" sz="3100" b="1" dirty="0"/>
            </a:br>
            <a:r>
              <a:rPr lang="de-DE" sz="3100" b="1" dirty="0" smtClean="0"/>
              <a:t/>
            </a:r>
            <a:br>
              <a:rPr lang="de-DE" sz="3100" b="1" dirty="0" smtClean="0"/>
            </a:br>
            <a:r>
              <a:rPr lang="de-DE" sz="3100" b="1" dirty="0"/>
              <a:t/>
            </a:r>
            <a:br>
              <a:rPr lang="de-DE" sz="3100" b="1" dirty="0"/>
            </a:br>
            <a:r>
              <a:rPr lang="de-DE" sz="3100" b="1" dirty="0" smtClean="0"/>
              <a:t/>
            </a:r>
            <a:br>
              <a:rPr lang="de-DE" sz="3100" b="1" dirty="0" smtClean="0"/>
            </a:br>
            <a:r>
              <a:rPr lang="de-DE" sz="3600" b="1" dirty="0" smtClean="0"/>
              <a:t>Seit </a:t>
            </a:r>
            <a:r>
              <a:rPr lang="de-DE" sz="3600" b="1" dirty="0"/>
              <a:t>1974 </a:t>
            </a:r>
            <a:r>
              <a:rPr lang="de-DE" sz="3600" b="1" dirty="0" smtClean="0"/>
              <a:t>sind an Sonn- </a:t>
            </a:r>
            <a:r>
              <a:rPr lang="de-DE" sz="3600" b="1" dirty="0"/>
              <a:t>und Feiertagen rund 120 Kilometer Straße von 7 bis 14 Uhr für den Autoverkehr geschlossen </a:t>
            </a:r>
            <a:br>
              <a:rPr lang="de-DE" sz="3600" b="1" dirty="0"/>
            </a:br>
            <a:endParaRPr lang="de-DE" sz="3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500" y="5109750"/>
            <a:ext cx="1334407" cy="287337"/>
          </a:xfrm>
        </p:spPr>
        <p:txBody>
          <a:bodyPr>
            <a:normAutofit/>
          </a:bodyPr>
          <a:lstStyle/>
          <a:p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10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295401" y="675304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 smtClean="0">
                <a:solidFill>
                  <a:srgbClr val="004B7C"/>
                </a:solidFill>
                <a:latin typeface="Arial Narrow" panose="020B0606020202030204" pitchFamily="34" charset="0"/>
              </a:rPr>
              <a:t>Ciclovia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, Bogotá</a:t>
            </a:r>
            <a:endParaRPr lang="de-DE" sz="36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48" y="1371662"/>
            <a:ext cx="6970336" cy="469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6100498" y="5694075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Bild: </a:t>
            </a:r>
            <a:r>
              <a:rPr lang="de-DE" dirty="0"/>
              <a:t>IDRD</a:t>
            </a:r>
          </a:p>
        </p:txBody>
      </p:sp>
    </p:spTree>
    <p:extLst>
      <p:ext uri="{BB962C8B-B14F-4D97-AF65-F5344CB8AC3E}">
        <p14:creationId xmlns:p14="http://schemas.microsoft.com/office/powerpoint/2010/main" val="324096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6736" y="1310121"/>
            <a:ext cx="5886264" cy="43794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Durchschnittlich </a:t>
            </a:r>
            <a:r>
              <a:rPr lang="de-DE" dirty="0"/>
              <a:t>1,7 Millionen Menschen, </a:t>
            </a:r>
            <a:r>
              <a:rPr lang="de-DE" dirty="0" smtClean="0"/>
              <a:t>-1/5 der </a:t>
            </a:r>
            <a:r>
              <a:rPr lang="de-DE" dirty="0"/>
              <a:t>Einwohner*innen </a:t>
            </a:r>
            <a:r>
              <a:rPr lang="de-DE" dirty="0" smtClean="0"/>
              <a:t>Bogotás-, </a:t>
            </a:r>
            <a:r>
              <a:rPr lang="de-DE" dirty="0"/>
              <a:t>nutzen in dieser Zeit den Raum für Erholung, aktive Mobilität und </a:t>
            </a:r>
            <a:r>
              <a:rPr lang="de-DE" dirty="0" smtClean="0"/>
              <a:t>Gemeinschaftsbildung</a:t>
            </a:r>
          </a:p>
          <a:p>
            <a:endParaRPr lang="de-DE" dirty="0" smtClean="0"/>
          </a:p>
          <a:p>
            <a:r>
              <a:rPr lang="de-DE" dirty="0"/>
              <a:t>Die </a:t>
            </a:r>
            <a:r>
              <a:rPr lang="de-DE" dirty="0" err="1"/>
              <a:t>Ciclovía</a:t>
            </a:r>
            <a:r>
              <a:rPr lang="de-DE" dirty="0"/>
              <a:t> kostet die Stadt pro Jahr und Einwohner*in 0,333 US-Dollar. Für jeden so investierten Dollar spart die Stadt 3 Dollar im Gesundheitswesen.</a:t>
            </a:r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29" y="1715545"/>
            <a:ext cx="5663407" cy="424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1295401" y="675304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 smtClean="0">
                <a:solidFill>
                  <a:srgbClr val="004B7C"/>
                </a:solidFill>
                <a:latin typeface="Arial Narrow" panose="020B0606020202030204" pitchFamily="34" charset="0"/>
              </a:rPr>
              <a:t>Ciclovia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, Bogotá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20002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94171" y="1981201"/>
            <a:ext cx="3629479" cy="3091542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500" y="5109750"/>
            <a:ext cx="1334407" cy="287337"/>
          </a:xfrm>
        </p:spPr>
        <p:txBody>
          <a:bodyPr>
            <a:no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Bilder: IDRD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12</a:t>
            </a:fld>
            <a:endParaRPr lang="de-DE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" y="1600199"/>
            <a:ext cx="6212117" cy="349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1" y="1662113"/>
            <a:ext cx="5510326" cy="339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1295401" y="675304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 smtClean="0">
                <a:solidFill>
                  <a:srgbClr val="004B7C"/>
                </a:solidFill>
                <a:latin typeface="Arial Narrow" panose="020B0606020202030204" pitchFamily="34" charset="0"/>
              </a:rPr>
              <a:t>Ciclovia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, Bogotá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10427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Positive Auswirkungen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99336" y="1835054"/>
            <a:ext cx="6986516" cy="3125764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>
                <a:latin typeface="+mn-lt"/>
              </a:rPr>
              <a:t>Vorbeugung von Bewegungsmangel </a:t>
            </a:r>
          </a:p>
          <a:p>
            <a:r>
              <a:rPr lang="de-DE" dirty="0" smtClean="0">
                <a:latin typeface="+mn-lt"/>
              </a:rPr>
              <a:t>Förderung der aktiven Mobilität</a:t>
            </a:r>
          </a:p>
          <a:p>
            <a:r>
              <a:rPr lang="de-DE" dirty="0" smtClean="0">
                <a:latin typeface="+mn-lt"/>
              </a:rPr>
              <a:t>Stärkung des öffentlichen Images des 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 Fahrrads</a:t>
            </a:r>
            <a:endParaRPr lang="de-DE" dirty="0">
              <a:latin typeface="+mn-lt"/>
            </a:endParaRPr>
          </a:p>
          <a:p>
            <a:r>
              <a:rPr lang="de-DE" dirty="0" smtClean="0">
                <a:latin typeface="+mn-lt"/>
              </a:rPr>
              <a:t>Demokratisierung der Straßen</a:t>
            </a:r>
          </a:p>
          <a:p>
            <a:r>
              <a:rPr lang="de-DE" dirty="0" smtClean="0">
                <a:latin typeface="+mn-lt"/>
              </a:rPr>
              <a:t>Reduktion von Lärm und 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  Umweltverschmutzung </a:t>
            </a:r>
            <a:endParaRPr lang="de-DE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3" y="1664313"/>
            <a:ext cx="5396390" cy="34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1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Erfolgsfaktoren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55757" y="1337733"/>
            <a:ext cx="5912909" cy="4859866"/>
          </a:xfrm>
        </p:spPr>
        <p:txBody>
          <a:bodyPr>
            <a:normAutofit fontScale="92500" lnSpcReduction="10000"/>
          </a:bodyPr>
          <a:lstStyle/>
          <a:p>
            <a:r>
              <a:rPr lang="de-DE" sz="2700" dirty="0">
                <a:latin typeface="+mn-lt"/>
              </a:rPr>
              <a:t>D</a:t>
            </a:r>
            <a:r>
              <a:rPr lang="de-DE" sz="2700" dirty="0" smtClean="0">
                <a:latin typeface="+mn-lt"/>
              </a:rPr>
              <a:t>ie Unterstützung </a:t>
            </a:r>
            <a:r>
              <a:rPr lang="de-DE" sz="2700" dirty="0">
                <a:latin typeface="+mn-lt"/>
              </a:rPr>
              <a:t>von zivilgesellschaftlichen Gruppen zu sichern und unterschiedliche Akteure, </a:t>
            </a:r>
            <a:r>
              <a:rPr lang="de-DE" sz="2700" dirty="0" smtClean="0">
                <a:latin typeface="+mn-lt"/>
              </a:rPr>
              <a:t>bei </a:t>
            </a:r>
            <a:r>
              <a:rPr lang="de-DE" sz="2700" dirty="0">
                <a:latin typeface="+mn-lt"/>
              </a:rPr>
              <a:t>allen Schritten und Maßnahmen </a:t>
            </a:r>
            <a:r>
              <a:rPr lang="de-DE" sz="2700" dirty="0" smtClean="0">
                <a:latin typeface="+mn-lt"/>
              </a:rPr>
              <a:t>einzubeziehen </a:t>
            </a:r>
          </a:p>
          <a:p>
            <a:pPr marL="0" indent="0">
              <a:buNone/>
            </a:pPr>
            <a:endParaRPr lang="de-DE" sz="2700" dirty="0" smtClean="0">
              <a:latin typeface="+mn-lt"/>
            </a:endParaRPr>
          </a:p>
          <a:p>
            <a:r>
              <a:rPr lang="de-DE" sz="2700" dirty="0">
                <a:latin typeface="+mn-lt"/>
              </a:rPr>
              <a:t>Das Konzept </a:t>
            </a:r>
            <a:r>
              <a:rPr lang="de-DE" sz="2700" dirty="0" smtClean="0">
                <a:latin typeface="+mn-lt"/>
              </a:rPr>
              <a:t>als </a:t>
            </a:r>
            <a:r>
              <a:rPr lang="de-DE" sz="2700" dirty="0">
                <a:latin typeface="+mn-lt"/>
              </a:rPr>
              <a:t>ein Thema des öffentlichen Interesses </a:t>
            </a:r>
            <a:r>
              <a:rPr lang="de-DE" sz="2700" dirty="0" smtClean="0">
                <a:latin typeface="+mn-lt"/>
              </a:rPr>
              <a:t>darstellen und verstehen</a:t>
            </a:r>
          </a:p>
          <a:p>
            <a:pPr marL="0" indent="0">
              <a:buNone/>
            </a:pPr>
            <a:endParaRPr lang="de-DE" sz="2700" dirty="0" smtClean="0">
              <a:latin typeface="+mn-lt"/>
            </a:endParaRPr>
          </a:p>
          <a:p>
            <a:r>
              <a:rPr lang="de-DE" sz="2700" dirty="0" smtClean="0">
                <a:latin typeface="+mn-lt"/>
              </a:rPr>
              <a:t>Daten</a:t>
            </a:r>
            <a:r>
              <a:rPr lang="de-DE" sz="2700" dirty="0">
                <a:latin typeface="+mn-lt"/>
              </a:rPr>
              <a:t>, Zahlen und Fakten für die Öffentlichkeitsarbeit der </a:t>
            </a:r>
            <a:r>
              <a:rPr lang="de-DE" sz="2700" dirty="0" smtClean="0">
                <a:latin typeface="+mn-lt"/>
              </a:rPr>
              <a:t>Kommune sammeln, </a:t>
            </a:r>
            <a:r>
              <a:rPr lang="de-DE" sz="2700" dirty="0">
                <a:latin typeface="+mn-lt"/>
              </a:rPr>
              <a:t>um die positiven Auswirkungen der </a:t>
            </a:r>
            <a:r>
              <a:rPr lang="de-DE" sz="2700" dirty="0" smtClean="0">
                <a:latin typeface="+mn-lt"/>
              </a:rPr>
              <a:t>Maßnahmen </a:t>
            </a:r>
            <a:r>
              <a:rPr lang="de-DE" sz="2700" dirty="0">
                <a:latin typeface="+mn-lt"/>
              </a:rPr>
              <a:t>belegen zu </a:t>
            </a:r>
            <a:r>
              <a:rPr lang="de-DE" sz="2700" dirty="0" smtClean="0">
                <a:latin typeface="+mn-lt"/>
              </a:rPr>
              <a:t>können</a:t>
            </a:r>
          </a:p>
          <a:p>
            <a:endParaRPr lang="de-DE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" y="1465792"/>
            <a:ext cx="5737225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8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dirty="0" smtClean="0"/>
              <a:t>InnoRAD – </a:t>
            </a:r>
            <a:r>
              <a:rPr lang="de-DE" sz="4400" dirty="0" err="1" smtClean="0"/>
              <a:t>Lessons</a:t>
            </a:r>
            <a:r>
              <a:rPr lang="de-DE" sz="4400" dirty="0" smtClean="0"/>
              <a:t> </a:t>
            </a:r>
            <a:r>
              <a:rPr lang="de-DE" sz="4400" dirty="0" err="1" smtClean="0"/>
              <a:t>Learned</a:t>
            </a:r>
            <a:r>
              <a:rPr lang="de-DE" sz="4400" dirty="0" smtClean="0"/>
              <a:t> 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337038" y="1331459"/>
            <a:ext cx="5736771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Alle Beispiele in Deutschland umsetzbar, nur noch nicht als Praxis in der Radverkehrsförderung etabliert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Alle Best Practices lassen sich relativ schnell umsetzen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</a:rPr>
              <a:t>Bei </a:t>
            </a:r>
            <a:r>
              <a:rPr lang="de-DE" sz="2200" dirty="0">
                <a:solidFill>
                  <a:schemeClr val="tx2"/>
                </a:solidFill>
              </a:rPr>
              <a:t>fast allen Best Practice gab es positive Effekte über den Verkehr hinaus: sozialer Zusammenhalt, Nachbarschaft, Ruhe, Gesundheit, attraktive </a:t>
            </a:r>
            <a:r>
              <a:rPr lang="de-DE" sz="2200" dirty="0" smtClean="0">
                <a:solidFill>
                  <a:schemeClr val="tx2"/>
                </a:solidFill>
              </a:rPr>
              <a:t>Zentren, auch in </a:t>
            </a:r>
            <a:r>
              <a:rPr lang="de-DE" sz="2200" dirty="0">
                <a:solidFill>
                  <a:schemeClr val="tx2"/>
                </a:solidFill>
              </a:rPr>
              <a:t>der Peripherie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Alle erfolgreichen Projekte hatten einen guten Beteiligungsprozess!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181"/>
            <a:ext cx="6337038" cy="4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381874" y="6237873"/>
            <a:ext cx="771525" cy="365125"/>
          </a:xfrm>
        </p:spPr>
        <p:txBody>
          <a:bodyPr/>
          <a:lstStyle/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15</a:t>
            </a:fld>
            <a:r>
              <a:rPr lang="de-DE" dirty="0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02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337038" y="1331459"/>
            <a:ext cx="573677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b="1" dirty="0">
              <a:solidFill>
                <a:schemeClr val="tx2"/>
              </a:solidFill>
            </a:endParaRPr>
          </a:p>
          <a:p>
            <a:r>
              <a:rPr lang="de-DE" sz="3600" b="1" dirty="0">
                <a:solidFill>
                  <a:schemeClr val="tx2"/>
                </a:solidFill>
              </a:rPr>
              <a:t>Die einzelnen </a:t>
            </a:r>
            <a:r>
              <a:rPr lang="de-DE" sz="3600" b="1" dirty="0" err="1">
                <a:solidFill>
                  <a:schemeClr val="tx2"/>
                </a:solidFill>
              </a:rPr>
              <a:t>Factsheets</a:t>
            </a:r>
            <a:r>
              <a:rPr lang="de-DE" sz="3600" b="1" dirty="0">
                <a:solidFill>
                  <a:schemeClr val="tx2"/>
                </a:solidFill>
              </a:rPr>
              <a:t> sind </a:t>
            </a:r>
            <a:r>
              <a:rPr lang="de-DE" sz="3600" b="1" dirty="0" smtClean="0">
                <a:solidFill>
                  <a:schemeClr val="tx2"/>
                </a:solidFill>
              </a:rPr>
              <a:t>online</a:t>
            </a:r>
            <a:r>
              <a:rPr lang="de-DE" sz="3600" b="1" dirty="0">
                <a:solidFill>
                  <a:schemeClr val="tx2"/>
                </a:solidFill>
              </a:rPr>
              <a:t>. Zusätzliche Materialsammlung inkl. Fotos finden Sie auf </a:t>
            </a:r>
            <a:r>
              <a:rPr lang="de-DE" sz="3600" u="sng" dirty="0">
                <a:solidFill>
                  <a:srgbClr val="EE7F00"/>
                </a:solidFill>
                <a:hlinkClick r:id="rId3"/>
              </a:rPr>
              <a:t>www.adfc.de</a:t>
            </a:r>
            <a:r>
              <a:rPr lang="de-DE" sz="3600" u="sng" dirty="0">
                <a:solidFill>
                  <a:srgbClr val="EE7F00"/>
                </a:solidFill>
              </a:rPr>
              <a:t>/InnoRAD</a:t>
            </a:r>
            <a:r>
              <a:rPr lang="de-DE" sz="3600" dirty="0"/>
              <a:t/>
            </a:r>
            <a:br>
              <a:rPr lang="de-DE" sz="3600" dirty="0"/>
            </a:br>
            <a:endParaRPr lang="de-DE" sz="3600" b="1" dirty="0" smtClean="0">
              <a:solidFill>
                <a:schemeClr val="tx2"/>
              </a:solidFill>
            </a:endParaRP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>
              <a:solidFill>
                <a:schemeClr val="tx2"/>
              </a:solidFill>
            </a:endParaRP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381874" y="6237873"/>
            <a:ext cx="771525" cy="365125"/>
          </a:xfrm>
        </p:spPr>
        <p:txBody>
          <a:bodyPr/>
          <a:lstStyle/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16</a:t>
            </a:fld>
            <a:r>
              <a:rPr lang="de-DE" dirty="0" smtClean="0"/>
              <a:t>  |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27" y="312738"/>
            <a:ext cx="4215063" cy="59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4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17</a:t>
            </a:fld>
            <a:r>
              <a:rPr lang="de-DE" dirty="0" smtClean="0"/>
              <a:t>  |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947895" y="1346720"/>
            <a:ext cx="1028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 smtClean="0">
              <a:solidFill>
                <a:schemeClr val="tx2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04682" y="1614785"/>
            <a:ext cx="61725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000" b="1" dirty="0">
                <a:solidFill>
                  <a:schemeClr val="tx2"/>
                </a:solidFill>
              </a:rPr>
              <a:t>Vielen Dank für die Aufmerksamkeit! </a:t>
            </a:r>
          </a:p>
        </p:txBody>
      </p:sp>
      <p:pic>
        <p:nvPicPr>
          <p:cNvPr id="8195" name="Picture 3" descr="\\192.168.10.101\BE_Arbeitsbereiche\Marketing und Kommunikation\Corporate Design\Illustrationen\Illustrationen_Infrastrukturbroschüre\adfc-angela-merkel-illustr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68783"/>
            <a:ext cx="4352663" cy="40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b="1" dirty="0" smtClean="0"/>
              <a:t>Beispiele </a:t>
            </a:r>
            <a:r>
              <a:rPr lang="de-DE" sz="4400" b="1" dirty="0"/>
              <a:t>aus der internationalen Radverkehrsförderung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02086" y="1782886"/>
            <a:ext cx="58565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Lebensqualität </a:t>
            </a:r>
            <a:r>
              <a:rPr lang="de-DE" sz="2200" b="1" dirty="0">
                <a:solidFill>
                  <a:schemeClr val="tx2"/>
                </a:solidFill>
              </a:rPr>
              <a:t>für Menschen in Kommunen </a:t>
            </a:r>
            <a:r>
              <a:rPr lang="de-DE" sz="2200" b="1" dirty="0" smtClean="0">
                <a:solidFill>
                  <a:schemeClr val="tx2"/>
                </a:solidFill>
              </a:rPr>
              <a:t>steigt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Mehr </a:t>
            </a:r>
            <a:r>
              <a:rPr lang="de-DE" sz="2200" b="1" dirty="0">
                <a:solidFill>
                  <a:schemeClr val="tx2"/>
                </a:solidFill>
              </a:rPr>
              <a:t>Menschen aus allen Alters- und Bevölkerungsgruppen </a:t>
            </a:r>
            <a:r>
              <a:rPr lang="de-DE" sz="2200" b="1" dirty="0" smtClean="0">
                <a:solidFill>
                  <a:schemeClr val="tx2"/>
                </a:solidFill>
              </a:rPr>
              <a:t>werden zum </a:t>
            </a:r>
            <a:r>
              <a:rPr lang="de-DE" sz="2200" b="1" dirty="0">
                <a:solidFill>
                  <a:schemeClr val="tx2"/>
                </a:solidFill>
              </a:rPr>
              <a:t>Umstieg aufs Rad </a:t>
            </a:r>
            <a:r>
              <a:rPr lang="de-DE" sz="2200" b="1" dirty="0" smtClean="0">
                <a:solidFill>
                  <a:schemeClr val="tx2"/>
                </a:solidFill>
              </a:rPr>
              <a:t>motiviert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>
                <a:solidFill>
                  <a:schemeClr val="tx2"/>
                </a:solidFill>
              </a:rPr>
              <a:t>A</a:t>
            </a:r>
            <a:r>
              <a:rPr lang="de-DE" sz="2200" b="1" dirty="0" smtClean="0">
                <a:solidFill>
                  <a:schemeClr val="tx2"/>
                </a:solidFill>
              </a:rPr>
              <a:t>ndere </a:t>
            </a:r>
            <a:r>
              <a:rPr lang="de-DE" sz="2200" b="1" dirty="0">
                <a:solidFill>
                  <a:schemeClr val="tx2"/>
                </a:solidFill>
              </a:rPr>
              <a:t>Städte </a:t>
            </a:r>
            <a:r>
              <a:rPr lang="de-DE" sz="2200" b="1" dirty="0" smtClean="0">
                <a:solidFill>
                  <a:schemeClr val="tx2"/>
                </a:solidFill>
              </a:rPr>
              <a:t>wurden weltweit </a:t>
            </a:r>
            <a:r>
              <a:rPr lang="de-DE" sz="2200" b="1" dirty="0">
                <a:solidFill>
                  <a:schemeClr val="tx2"/>
                </a:solidFill>
              </a:rPr>
              <a:t>inspiriert</a:t>
            </a:r>
          </a:p>
          <a:p>
            <a:endParaRPr lang="de-DE" sz="2200" dirty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782886"/>
            <a:ext cx="5421297" cy="383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381874" y="6237873"/>
            <a:ext cx="771525" cy="365125"/>
          </a:xfrm>
        </p:spPr>
        <p:txBody>
          <a:bodyPr/>
          <a:lstStyle/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2</a:t>
            </a:fld>
            <a:r>
              <a:rPr lang="de-DE" dirty="0" smtClean="0"/>
              <a:t>  |</a:t>
            </a:r>
            <a:endParaRPr lang="de-DE" dirty="0"/>
          </a:p>
        </p:txBody>
      </p:sp>
      <p:sp>
        <p:nvSpPr>
          <p:cNvPr id="9" name="Datumsplatzhalter 7"/>
          <p:cNvSpPr>
            <a:spLocks noGrp="1"/>
          </p:cNvSpPr>
          <p:nvPr>
            <p:ph type="dt" sz="half" idx="10"/>
          </p:nvPr>
        </p:nvSpPr>
        <p:spPr>
          <a:xfrm>
            <a:off x="7372351" y="6228348"/>
            <a:ext cx="2285999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838200" y="6237873"/>
            <a:ext cx="4114800" cy="36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18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InnoRAD Projekt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30064" y="2801750"/>
            <a:ext cx="7402286" cy="3329668"/>
          </a:xfrm>
        </p:spPr>
        <p:txBody>
          <a:bodyPr/>
          <a:lstStyle/>
          <a:p>
            <a:r>
              <a:rPr lang="de-DE" dirty="0" smtClean="0"/>
              <a:t>Modale Filter		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London</a:t>
            </a:r>
          </a:p>
          <a:p>
            <a:r>
              <a:rPr lang="de-DE" dirty="0" smtClean="0"/>
              <a:t>Mini-Hollands		</a:t>
            </a:r>
            <a:r>
              <a:rPr lang="de-DE" dirty="0" smtClean="0">
                <a:sym typeface="Wingdings" panose="05000000000000000000" pitchFamily="2" charset="2"/>
              </a:rPr>
              <a:t> London</a:t>
            </a:r>
            <a:endParaRPr lang="de-DE" dirty="0" smtClean="0"/>
          </a:p>
          <a:p>
            <a:r>
              <a:rPr lang="de-DE" dirty="0" smtClean="0"/>
              <a:t>Superblocks		</a:t>
            </a:r>
            <a:r>
              <a:rPr lang="de-DE" dirty="0" smtClean="0">
                <a:sym typeface="Wingdings" panose="05000000000000000000" pitchFamily="2" charset="2"/>
              </a:rPr>
              <a:t> Barcelona</a:t>
            </a:r>
            <a:endParaRPr lang="de-DE" dirty="0" smtClean="0"/>
          </a:p>
          <a:p>
            <a:r>
              <a:rPr lang="de-DE" dirty="0" smtClean="0"/>
              <a:t>Kreuzungsdesign		</a:t>
            </a:r>
            <a:r>
              <a:rPr lang="de-DE" dirty="0" smtClean="0">
                <a:sym typeface="Wingdings" panose="05000000000000000000" pitchFamily="2" charset="2"/>
              </a:rPr>
              <a:t> NL</a:t>
            </a:r>
            <a:endParaRPr lang="de-DE" dirty="0" smtClean="0"/>
          </a:p>
          <a:p>
            <a:r>
              <a:rPr lang="de-DE" dirty="0" smtClean="0"/>
              <a:t>Open </a:t>
            </a:r>
            <a:r>
              <a:rPr lang="de-DE" dirty="0" err="1" smtClean="0"/>
              <a:t>streets</a:t>
            </a:r>
            <a:r>
              <a:rPr lang="de-DE" dirty="0" smtClean="0"/>
              <a:t>		</a:t>
            </a:r>
            <a:r>
              <a:rPr lang="de-DE" dirty="0" smtClean="0">
                <a:sym typeface="Wingdings" panose="05000000000000000000" pitchFamily="2" charset="2"/>
              </a:rPr>
              <a:t> Bogota/Stockholm</a:t>
            </a:r>
            <a:endParaRPr lang="de-DE" dirty="0" smtClean="0"/>
          </a:p>
          <a:p>
            <a:r>
              <a:rPr lang="de-DE" dirty="0" smtClean="0"/>
              <a:t>Umwidmung Kfz-Flächen	</a:t>
            </a:r>
            <a:r>
              <a:rPr lang="de-DE" dirty="0" smtClean="0">
                <a:sym typeface="Wingdings" panose="05000000000000000000" pitchFamily="2" charset="2"/>
              </a:rPr>
              <a:t> Paris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693837" y="13558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6 International erfolgreiche Radverkehrslösungen</a:t>
            </a: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0" y="1654910"/>
            <a:ext cx="5282431" cy="402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7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 smtClean="0"/>
              <a:t>Temporär Autofrei</a:t>
            </a:r>
            <a:endParaRPr lang="de-DE" sz="5400" b="1" dirty="0"/>
          </a:p>
        </p:txBody>
      </p:sp>
    </p:spTree>
    <p:extLst>
      <p:ext uri="{BB962C8B-B14F-4D97-AF65-F5344CB8AC3E}">
        <p14:creationId xmlns:p14="http://schemas.microsoft.com/office/powerpoint/2010/main" val="10392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Temporär Autofrei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7202" y="1833035"/>
            <a:ext cx="5886264" cy="4379479"/>
          </a:xfrm>
        </p:spPr>
        <p:txBody>
          <a:bodyPr>
            <a:normAutofit/>
          </a:bodyPr>
          <a:lstStyle/>
          <a:p>
            <a:r>
              <a:rPr lang="de-DE" dirty="0" smtClean="0"/>
              <a:t>Ziel ist es mehr </a:t>
            </a:r>
            <a:r>
              <a:rPr lang="de-DE" dirty="0"/>
              <a:t>Raum für die Anwohner*innen </a:t>
            </a:r>
            <a:r>
              <a:rPr lang="de-DE" dirty="0" smtClean="0"/>
              <a:t>und Besucher*innen </a:t>
            </a:r>
            <a:r>
              <a:rPr lang="de-DE" dirty="0"/>
              <a:t>zu </a:t>
            </a:r>
            <a:r>
              <a:rPr lang="de-DE" dirty="0" smtClean="0"/>
              <a:t>schaffen</a:t>
            </a:r>
          </a:p>
          <a:p>
            <a:r>
              <a:rPr lang="de-DE" dirty="0" smtClean="0"/>
              <a:t>Menschen </a:t>
            </a:r>
            <a:r>
              <a:rPr lang="de-DE" dirty="0"/>
              <a:t>die Möglichkeit </a:t>
            </a:r>
            <a:r>
              <a:rPr lang="de-DE" dirty="0" smtClean="0"/>
              <a:t>geben, </a:t>
            </a:r>
            <a:r>
              <a:rPr lang="de-DE" dirty="0"/>
              <a:t>den öffentlichen Raum anders </a:t>
            </a:r>
            <a:r>
              <a:rPr lang="de-DE" dirty="0" smtClean="0"/>
              <a:t>kennenzulernen</a:t>
            </a:r>
          </a:p>
          <a:p>
            <a:r>
              <a:rPr lang="de-DE" dirty="0"/>
              <a:t>U</a:t>
            </a:r>
            <a:r>
              <a:rPr lang="de-DE" dirty="0" smtClean="0"/>
              <a:t>m </a:t>
            </a:r>
            <a:r>
              <a:rPr lang="de-DE" dirty="0"/>
              <a:t>sich körperlich zu betätigen, spazieren zu gehen, Fahrrad zu fahren, zum Skaten, Joggen </a:t>
            </a:r>
            <a:r>
              <a:rPr lang="de-DE" dirty="0" smtClean="0"/>
              <a:t>usw.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9" y="1813983"/>
            <a:ext cx="5483225" cy="365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575729" y="5469466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Bild: </a:t>
            </a:r>
            <a:r>
              <a:rPr lang="de-DE" dirty="0"/>
              <a:t>IDRD</a:t>
            </a:r>
          </a:p>
        </p:txBody>
      </p:sp>
    </p:spTree>
    <p:extLst>
      <p:ext uri="{BB962C8B-B14F-4D97-AF65-F5344CB8AC3E}">
        <p14:creationId xmlns:p14="http://schemas.microsoft.com/office/powerpoint/2010/main" val="22390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1267" y="1294342"/>
            <a:ext cx="10515600" cy="4662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/>
              <a:t>Summer </a:t>
            </a:r>
            <a:r>
              <a:rPr lang="de-DE" sz="5400" b="1" dirty="0" err="1"/>
              <a:t>Streets</a:t>
            </a:r>
            <a:r>
              <a:rPr lang="de-DE" sz="5400" b="1" dirty="0"/>
              <a:t> – autofreie Sommerstraßen in </a:t>
            </a:r>
            <a:r>
              <a:rPr lang="de-DE" sz="5400" b="1" dirty="0" smtClean="0"/>
              <a:t>Stockholm</a:t>
            </a:r>
            <a:endParaRPr lang="de-DE" sz="5400" b="1" dirty="0"/>
          </a:p>
        </p:txBody>
      </p:sp>
    </p:spTree>
    <p:extLst>
      <p:ext uri="{BB962C8B-B14F-4D97-AF65-F5344CB8AC3E}">
        <p14:creationId xmlns:p14="http://schemas.microsoft.com/office/powerpoint/2010/main" val="23108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26215"/>
            <a:ext cx="10515600" cy="835025"/>
          </a:xfrm>
        </p:spPr>
        <p:txBody>
          <a:bodyPr/>
          <a:lstStyle/>
          <a:p>
            <a:r>
              <a:rPr lang="de-DE" b="1" dirty="0" smtClean="0"/>
              <a:t>Summer </a:t>
            </a:r>
            <a:r>
              <a:rPr lang="de-DE" b="1" dirty="0" err="1" smtClean="0"/>
              <a:t>Streets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7202" y="1833035"/>
            <a:ext cx="5886264" cy="4379479"/>
          </a:xfrm>
        </p:spPr>
        <p:txBody>
          <a:bodyPr>
            <a:normAutofit/>
          </a:bodyPr>
          <a:lstStyle/>
          <a:p>
            <a:r>
              <a:rPr lang="de-DE" dirty="0"/>
              <a:t>Straßen werden über einen längeren saisonalen Zeitraum zu autofreien Gebieten erklärt 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Plätze werden umfunktioniert </a:t>
            </a:r>
            <a:r>
              <a:rPr lang="de-DE" dirty="0"/>
              <a:t>zu </a:t>
            </a:r>
            <a:r>
              <a:rPr lang="de-DE" dirty="0" smtClean="0"/>
              <a:t>Sommerplätzen </a:t>
            </a:r>
            <a:r>
              <a:rPr lang="de-DE" dirty="0"/>
              <a:t>mit Pflanzen, Möbeln und Kulturprogrammen oder zu Pop-Up-Parks </a:t>
            </a:r>
            <a:endParaRPr lang="de-DE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5" y="1483783"/>
            <a:ext cx="6042025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7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Levande</a:t>
            </a:r>
            <a:r>
              <a:rPr lang="de-DE" b="1" dirty="0"/>
              <a:t> Stockholm – lebendiges </a:t>
            </a:r>
            <a:r>
              <a:rPr lang="de-DE" b="1" dirty="0" smtClean="0"/>
              <a:t>Stockholm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399866" y="1833036"/>
            <a:ext cx="4673599" cy="3788832"/>
          </a:xfrm>
        </p:spPr>
        <p:txBody>
          <a:bodyPr>
            <a:normAutofit/>
          </a:bodyPr>
          <a:lstStyle/>
          <a:p>
            <a:r>
              <a:rPr lang="de-DE" dirty="0"/>
              <a:t>Seit 2017 </a:t>
            </a:r>
            <a:r>
              <a:rPr lang="de-DE" dirty="0" smtClean="0"/>
              <a:t>jedes Jahr von Mai bis </a:t>
            </a:r>
            <a:r>
              <a:rPr lang="de-DE" dirty="0"/>
              <a:t>September 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Seit 2017 auch im Winter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An </a:t>
            </a:r>
            <a:r>
              <a:rPr lang="de-DE" dirty="0"/>
              <a:t>mehr als 20 Plätzen und 12 Straßen </a:t>
            </a:r>
            <a:endParaRPr lang="de-DE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84" y="1540933"/>
            <a:ext cx="6423552" cy="443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809284" y="5977466"/>
            <a:ext cx="2440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Bild: </a:t>
            </a:r>
            <a:r>
              <a:rPr lang="de-DE" sz="1600" dirty="0" smtClean="0"/>
              <a:t>The Stockholm Tourist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366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 err="1" smtClean="0"/>
              <a:t>Ciclovia</a:t>
            </a:r>
            <a:r>
              <a:rPr lang="de-DE" sz="5400" b="1" dirty="0" smtClean="0"/>
              <a:t> Bogotá/ Autofreie Sonntage</a:t>
            </a:r>
            <a:endParaRPr lang="de-DE" sz="5400" b="1" dirty="0"/>
          </a:p>
        </p:txBody>
      </p:sp>
    </p:spTree>
    <p:extLst>
      <p:ext uri="{BB962C8B-B14F-4D97-AF65-F5344CB8AC3E}">
        <p14:creationId xmlns:p14="http://schemas.microsoft.com/office/powerpoint/2010/main" val="3151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ADFC">
      <a:dk1>
        <a:srgbClr val="000000"/>
      </a:dk1>
      <a:lt1>
        <a:srgbClr val="FFFFFF"/>
      </a:lt1>
      <a:dk2>
        <a:srgbClr val="004B7C"/>
      </a:dk2>
      <a:lt2>
        <a:srgbClr val="D8D8D8"/>
      </a:lt2>
      <a:accent1>
        <a:srgbClr val="EE7F00"/>
      </a:accent1>
      <a:accent2>
        <a:srgbClr val="FDE7D0"/>
      </a:accent2>
      <a:accent3>
        <a:srgbClr val="FFFFFF"/>
      </a:accent3>
      <a:accent4>
        <a:srgbClr val="000000"/>
      </a:accent4>
      <a:accent5>
        <a:srgbClr val="F6C0AA"/>
      </a:accent5>
      <a:accent6>
        <a:srgbClr val="E5D1BC"/>
      </a:accent6>
      <a:hlink>
        <a:srgbClr val="EE7F00"/>
      </a:hlink>
      <a:folHlink>
        <a:srgbClr val="004B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CDD22D9-48A6-4797-8704-5853D5F078FB}" vid="{7603AA4C-0118-496C-A788-DCA8951E5B8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481</Words>
  <Application>Microsoft Office PowerPoint</Application>
  <PresentationFormat>Breitbild</PresentationFormat>
  <Paragraphs>93</Paragraphs>
  <Slides>17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Calibri</vt:lpstr>
      <vt:lpstr>Wingdings</vt:lpstr>
      <vt:lpstr>Office</vt:lpstr>
      <vt:lpstr>    InnoRAD  Innovative Radverkehrslösungen auf Deutschland übertragen  </vt:lpstr>
      <vt:lpstr>PowerPoint-Präsentation</vt:lpstr>
      <vt:lpstr>Das InnoRAD Projekt</vt:lpstr>
      <vt:lpstr>PowerPoint-Präsentation</vt:lpstr>
      <vt:lpstr>Temporär Autofrei</vt:lpstr>
      <vt:lpstr>PowerPoint-Präsentation</vt:lpstr>
      <vt:lpstr>Summer Streets</vt:lpstr>
      <vt:lpstr>Levande Stockholm – lebendiges Stockholm</vt:lpstr>
      <vt:lpstr>PowerPoint-Präsentation</vt:lpstr>
      <vt:lpstr>         Seit 1974 sind an Sonn- und Feiertagen rund 120 Kilometer Straße von 7 bis 14 Uhr für den Autoverkehr geschlossen  </vt:lpstr>
      <vt:lpstr>PowerPoint-Präsentation</vt:lpstr>
      <vt:lpstr>PowerPoint-Präsentation</vt:lpstr>
      <vt:lpstr>Positive Auswirkungen</vt:lpstr>
      <vt:lpstr>Erfolgsfaktoren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urbane Verkehrswende mit dem Fahrrad im Mittelpunkt</dc:title>
  <dc:creator>Verena Reif</dc:creator>
  <cp:lastModifiedBy>ADFC Svenja Golombek</cp:lastModifiedBy>
  <cp:revision>320</cp:revision>
  <cp:lastPrinted>2019-05-29T10:00:51Z</cp:lastPrinted>
  <dcterms:created xsi:type="dcterms:W3CDTF">2018-04-20T09:13:38Z</dcterms:created>
  <dcterms:modified xsi:type="dcterms:W3CDTF">2021-05-18T10:49:06Z</dcterms:modified>
</cp:coreProperties>
</file>