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316" r:id="rId2"/>
    <p:sldId id="341" r:id="rId3"/>
    <p:sldId id="406" r:id="rId4"/>
    <p:sldId id="391" r:id="rId5"/>
    <p:sldId id="429" r:id="rId6"/>
    <p:sldId id="431" r:id="rId7"/>
    <p:sldId id="433" r:id="rId8"/>
    <p:sldId id="436" r:id="rId9"/>
    <p:sldId id="434" r:id="rId10"/>
    <p:sldId id="437" r:id="rId11"/>
    <p:sldId id="438" r:id="rId12"/>
    <p:sldId id="435" r:id="rId13"/>
    <p:sldId id="440" r:id="rId14"/>
    <p:sldId id="427" r:id="rId15"/>
    <p:sldId id="367" r:id="rId16"/>
    <p:sldId id="342" r:id="rId1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Kohls" initials="472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F00"/>
    <a:srgbClr val="004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8" autoAdjust="0"/>
    <p:restoredTop sz="89817" autoAdjust="0"/>
  </p:normalViewPr>
  <p:slideViewPr>
    <p:cSldViewPr snapToGrid="0">
      <p:cViewPr varScale="1">
        <p:scale>
          <a:sx n="79" d="100"/>
          <a:sy n="79" d="100"/>
        </p:scale>
        <p:origin x="70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7A742-E001-4763-8E1E-40A9BAB9F446}" type="datetimeFigureOut">
              <a:rPr lang="de-DE" smtClean="0"/>
              <a:t>18.05.2021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EC03E-E338-46F4-97B2-04B2007BB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9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74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39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869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911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91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911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911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47537"/>
            <a:ext cx="9144000" cy="1857626"/>
          </a:xfrm>
        </p:spPr>
        <p:txBody>
          <a:bodyPr anchor="b"/>
          <a:lstStyle>
            <a:lvl1pPr algn="l">
              <a:defRPr sz="60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417554"/>
            <a:ext cx="9144000" cy="641099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5518484"/>
            <a:ext cx="12192000" cy="1339516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05" y="5540497"/>
            <a:ext cx="2800350" cy="13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7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Die urbane Verkehrswende mit dem Fahrrad im Mittelpunkt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25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Die urbane Verkehrswende mit dem Fahrrad im Mittelpunkt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30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Die urbane Verkehrswende mit dem Fahrrad im Mittelpunkt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84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98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25.11.2020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4B7C"/>
                </a:solidFill>
              </a:rPr>
              <a:t>Melissa Gómez| ADFC Südwestforum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82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13.11.2020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4B7C"/>
                </a:solidFill>
              </a:rPr>
              <a:t>Melissa Gómez| ADFC Symposium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770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Melissa Gómez| ADFC Symposium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69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4B7C"/>
                </a:solidFill>
              </a:rPr>
              <a:t>Melissa Gómez| ADFC Symposium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701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49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Die urbane Verkehrswende mit dem Fahrrad im Mittelpunkt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61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23.04.2018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Die urbane Verkehrswende mit dem Fahrrad im Mittelpunkt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30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14475"/>
            <a:ext cx="10515600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372351" y="6228348"/>
            <a:ext cx="2285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25.11.2020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23787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>
                <a:solidFill>
                  <a:srgbClr val="004B7C"/>
                </a:solidFill>
              </a:rPr>
              <a:t>Melissa Gómez| ADFC Südwestforum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1874" y="6237873"/>
            <a:ext cx="771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‹Nr.›</a:t>
            </a:fld>
            <a:r>
              <a:rPr lang="de-DE" dirty="0" smtClean="0"/>
              <a:t>  |</a:t>
            </a:r>
            <a:endParaRPr lang="de-DE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695325" y="1304925"/>
            <a:ext cx="1076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 userDrawn="1"/>
        </p:nvCxnSpPr>
        <p:spPr>
          <a:xfrm>
            <a:off x="723900" y="6248400"/>
            <a:ext cx="906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2" y="6059967"/>
            <a:ext cx="1676396" cy="6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B7C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fc.d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745068" y="787401"/>
            <a:ext cx="10632017" cy="234156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/>
              <a:t>InnoRAD </a:t>
            </a:r>
            <a:br>
              <a:rPr lang="de-DE" b="1" dirty="0"/>
            </a:br>
            <a:r>
              <a:rPr lang="de-DE" b="1" dirty="0"/>
              <a:t>Innovative Radverkehrslösungen auf Deutschland übertragen  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742951" y="2954338"/>
            <a:ext cx="8534400" cy="1752600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07" y="4087813"/>
            <a:ext cx="1996012" cy="108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94" y="4215410"/>
            <a:ext cx="1665043" cy="8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0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1267" y="1294342"/>
            <a:ext cx="10515600" cy="4662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  <a:p>
            <a:pPr marL="0" indent="0" algn="ctr">
              <a:buNone/>
            </a:pPr>
            <a:r>
              <a:rPr lang="de-DE" sz="5400" b="1" dirty="0" err="1"/>
              <a:t>Aufpflasterung</a:t>
            </a:r>
            <a:endParaRPr lang="de-DE" sz="5400" b="1" dirty="0"/>
          </a:p>
        </p:txBody>
      </p:sp>
    </p:spTree>
    <p:extLst>
      <p:ext uri="{BB962C8B-B14F-4D97-AF65-F5344CB8AC3E}">
        <p14:creationId xmlns:p14="http://schemas.microsoft.com/office/powerpoint/2010/main" val="409770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2935" y="1608666"/>
            <a:ext cx="6451600" cy="4961467"/>
          </a:xfrm>
        </p:spPr>
        <p:txBody>
          <a:bodyPr>
            <a:normAutofit/>
          </a:bodyPr>
          <a:lstStyle/>
          <a:p>
            <a:r>
              <a:rPr lang="de-DE" dirty="0" smtClean="0"/>
              <a:t>Die Kreuzung wird angehoben, um eine Reduktion der Geschwindigkeit herbei-zuführen</a:t>
            </a:r>
          </a:p>
          <a:p>
            <a:r>
              <a:rPr lang="de-DE" dirty="0" smtClean="0"/>
              <a:t>Die </a:t>
            </a:r>
            <a:r>
              <a:rPr lang="de-DE" dirty="0"/>
              <a:t>Oberflächenmaterialien und die Farben des Rad- und Gehwegs müssen über die Kreuzung verlängert </a:t>
            </a:r>
            <a:r>
              <a:rPr lang="de-DE" dirty="0" smtClean="0"/>
              <a:t>werden</a:t>
            </a:r>
          </a:p>
          <a:p>
            <a:r>
              <a:rPr lang="de-DE" dirty="0"/>
              <a:t>An den Zufahrtsrampen für Kraftfahrzeuge weisen Haifischzähne darauf hin, dass der Autoverkehr Vorfahrt gewähren muss. </a:t>
            </a: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endParaRPr lang="de-DE" dirty="0" smtClean="0"/>
          </a:p>
        </p:txBody>
      </p:sp>
      <p:sp>
        <p:nvSpPr>
          <p:cNvPr id="4" name="AutoShape 2" descr="Grafik: Auto biegt rechts ab und trifft auf gehobenen Bereich für Radfahrer*innen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602"/>
            <a:ext cx="6177460" cy="412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9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Positive Auswirkungen 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55757" y="1629568"/>
            <a:ext cx="5912909" cy="4859866"/>
          </a:xfrm>
        </p:spPr>
        <p:txBody>
          <a:bodyPr>
            <a:normAutofit/>
          </a:bodyPr>
          <a:lstStyle/>
          <a:p>
            <a:r>
              <a:rPr lang="de-DE" dirty="0"/>
              <a:t>H</a:t>
            </a:r>
            <a:r>
              <a:rPr lang="de-DE" dirty="0" smtClean="0"/>
              <a:t>ohes </a:t>
            </a:r>
            <a:r>
              <a:rPr lang="de-DE" dirty="0"/>
              <a:t>Sicherheitsgefühl und eine erhöhte Sichtbarkeit gegenüber dem rechtsabbiegenden Kfz-Verkehr</a:t>
            </a:r>
            <a:endParaRPr lang="de-DE" dirty="0" smtClean="0"/>
          </a:p>
          <a:p>
            <a:r>
              <a:rPr lang="de-DE" dirty="0" smtClean="0"/>
              <a:t>Verkürzte Überquerungsstrecke </a:t>
            </a:r>
            <a:r>
              <a:rPr lang="de-DE" dirty="0" smtClean="0"/>
              <a:t>und </a:t>
            </a:r>
            <a:r>
              <a:rPr lang="de-DE" dirty="0" smtClean="0"/>
              <a:t>Berührungspunkte </a:t>
            </a:r>
            <a:r>
              <a:rPr lang="de-DE" dirty="0"/>
              <a:t>mit dem </a:t>
            </a:r>
            <a:r>
              <a:rPr lang="de-DE" dirty="0" smtClean="0"/>
              <a:t>Kfz-Verkehr werden </a:t>
            </a:r>
            <a:r>
              <a:rPr lang="de-DE" dirty="0"/>
              <a:t>auf ein </a:t>
            </a:r>
            <a:r>
              <a:rPr lang="de-DE" dirty="0" smtClean="0"/>
              <a:t>Minimum reduziert</a:t>
            </a:r>
            <a:endParaRPr lang="de-DE" dirty="0" smtClean="0"/>
          </a:p>
          <a:p>
            <a:r>
              <a:rPr lang="de-DE" dirty="0" smtClean="0"/>
              <a:t>Erleichterung </a:t>
            </a:r>
            <a:r>
              <a:rPr lang="de-DE" dirty="0" smtClean="0"/>
              <a:t>für das </a:t>
            </a:r>
            <a:r>
              <a:rPr lang="de-DE" dirty="0"/>
              <a:t>Überqueren </a:t>
            </a:r>
            <a:endParaRPr lang="de-DE" dirty="0" smtClean="0"/>
          </a:p>
          <a:p>
            <a:r>
              <a:rPr lang="de-DE" dirty="0"/>
              <a:t>Reduzierung der Komplexität von </a:t>
            </a:r>
            <a:r>
              <a:rPr lang="de-DE" dirty="0" smtClean="0"/>
              <a:t>Kreuzungssituationen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5" y="1981199"/>
            <a:ext cx="5570028" cy="370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smtClean="0"/>
              <a:t>Erfolgsfaktoren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80803" y="1405467"/>
            <a:ext cx="6411197" cy="4944533"/>
          </a:xfrm>
        </p:spPr>
        <p:txBody>
          <a:bodyPr>
            <a:normAutofit/>
          </a:bodyPr>
          <a:lstStyle/>
          <a:p>
            <a:r>
              <a:rPr lang="de-DE" dirty="0"/>
              <a:t>Der Winkel der Aufstellfläche muss einen Abbiegeradius von 90 Grad </a:t>
            </a:r>
            <a:r>
              <a:rPr lang="de-DE" dirty="0" smtClean="0"/>
              <a:t>vorweisen</a:t>
            </a:r>
          </a:p>
          <a:p>
            <a:r>
              <a:rPr lang="de-DE" dirty="0"/>
              <a:t>Das Parken und Halten von Kraftfahrzeugen ist im </a:t>
            </a:r>
            <a:r>
              <a:rPr lang="de-DE" dirty="0" smtClean="0"/>
              <a:t>Abstand </a:t>
            </a:r>
            <a:r>
              <a:rPr lang="de-DE" dirty="0"/>
              <a:t>von 10 Metern an Kreuzungen zu </a:t>
            </a:r>
            <a:r>
              <a:rPr lang="de-DE" dirty="0" smtClean="0"/>
              <a:t>untersagen</a:t>
            </a:r>
          </a:p>
          <a:p>
            <a:r>
              <a:rPr lang="de-DE" dirty="0"/>
              <a:t>D</a:t>
            </a:r>
            <a:r>
              <a:rPr lang="de-DE" dirty="0" smtClean="0"/>
              <a:t>ie </a:t>
            </a:r>
            <a:r>
              <a:rPr lang="de-DE" dirty="0"/>
              <a:t>Belange des Fußverkehrs, insbesondere Fragen der </a:t>
            </a:r>
            <a:r>
              <a:rPr lang="de-DE" dirty="0" smtClean="0"/>
              <a:t>Barrierefreiheit müssen einbezogen und berücksichtigt werden</a:t>
            </a:r>
            <a:endParaRPr lang="de-DE" dirty="0" smtClean="0"/>
          </a:p>
          <a:p>
            <a:r>
              <a:rPr lang="de-DE" dirty="0"/>
              <a:t>D</a:t>
            </a:r>
            <a:r>
              <a:rPr lang="de-DE" dirty="0" smtClean="0"/>
              <a:t>er </a:t>
            </a:r>
            <a:r>
              <a:rPr lang="de-DE" dirty="0"/>
              <a:t>gesamte geschützte Radweg an der Kreuzung </a:t>
            </a:r>
            <a:r>
              <a:rPr lang="de-DE" dirty="0" smtClean="0"/>
              <a:t>sollte eingefärbt </a:t>
            </a:r>
            <a:r>
              <a:rPr lang="de-DE" dirty="0"/>
              <a:t>und nach Möglichkeit </a:t>
            </a:r>
            <a:r>
              <a:rPr lang="de-DE" dirty="0" smtClean="0"/>
              <a:t>angehoben werden</a:t>
            </a:r>
            <a:endParaRPr lang="de-DE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865"/>
            <a:ext cx="5765800" cy="38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0" y="5401732"/>
            <a:ext cx="1748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Bild: </a:t>
            </a:r>
            <a:r>
              <a:rPr lang="de-DE" dirty="0" err="1"/>
              <a:t>Fietsberaad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43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dirty="0" smtClean="0"/>
              <a:t>InnoRAD – </a:t>
            </a:r>
            <a:r>
              <a:rPr lang="de-DE" sz="4400" dirty="0" err="1" smtClean="0"/>
              <a:t>Lessons</a:t>
            </a:r>
            <a:r>
              <a:rPr lang="de-DE" sz="4400" dirty="0" smtClean="0"/>
              <a:t> </a:t>
            </a:r>
            <a:r>
              <a:rPr lang="de-DE" sz="4400" dirty="0" err="1" smtClean="0"/>
              <a:t>Learned</a:t>
            </a:r>
            <a:r>
              <a:rPr lang="de-DE" sz="4400" dirty="0" smtClean="0"/>
              <a:t> 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337038" y="1331459"/>
            <a:ext cx="5736771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2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Alle Beispiele in Deutschland umsetzbar, nur noch nicht als Praxis in der Radverkehrsförderung etabliert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Alle Best Practices lassen sich relativ schnell umsetzen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</a:rPr>
              <a:t>Bei </a:t>
            </a:r>
            <a:r>
              <a:rPr lang="de-DE" sz="2200" dirty="0">
                <a:solidFill>
                  <a:schemeClr val="tx2"/>
                </a:solidFill>
              </a:rPr>
              <a:t>fast allen Best Practice gab es positive Effekte über den Verkehr hinaus: sozialer Zusammenhalt, Nachbarschaft, Ruhe, Gesundheit, attraktive </a:t>
            </a:r>
            <a:r>
              <a:rPr lang="de-DE" sz="2200" dirty="0" smtClean="0">
                <a:solidFill>
                  <a:schemeClr val="tx2"/>
                </a:solidFill>
              </a:rPr>
              <a:t>Zentren, auch in </a:t>
            </a:r>
            <a:r>
              <a:rPr lang="de-DE" sz="2200" dirty="0">
                <a:solidFill>
                  <a:schemeClr val="tx2"/>
                </a:solidFill>
              </a:rPr>
              <a:t>der Peripherie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Alle erfolgreichen Projekte hatten einen guten Beteiligungsprozess!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181"/>
            <a:ext cx="6337038" cy="4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2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de-DE" sz="4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337038" y="1331459"/>
            <a:ext cx="573677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200" b="1" dirty="0">
              <a:solidFill>
                <a:schemeClr val="tx2"/>
              </a:solidFill>
            </a:endParaRPr>
          </a:p>
          <a:p>
            <a:r>
              <a:rPr lang="de-DE" sz="3600" b="1" dirty="0">
                <a:solidFill>
                  <a:schemeClr val="tx2"/>
                </a:solidFill>
              </a:rPr>
              <a:t>Die einzelnen </a:t>
            </a:r>
            <a:r>
              <a:rPr lang="de-DE" sz="3600" b="1" dirty="0" err="1">
                <a:solidFill>
                  <a:schemeClr val="tx2"/>
                </a:solidFill>
              </a:rPr>
              <a:t>Factsheets</a:t>
            </a:r>
            <a:r>
              <a:rPr lang="de-DE" sz="3600" b="1" dirty="0">
                <a:solidFill>
                  <a:schemeClr val="tx2"/>
                </a:solidFill>
              </a:rPr>
              <a:t> sind nun online. Zusätzliche Materialsammlung inkl. Fotos finden Sie auf </a:t>
            </a:r>
            <a:r>
              <a:rPr lang="de-DE" sz="3600" u="sng" dirty="0">
                <a:solidFill>
                  <a:srgbClr val="EE7F00"/>
                </a:solidFill>
                <a:hlinkClick r:id="rId3"/>
              </a:rPr>
              <a:t>www.adfc.de</a:t>
            </a:r>
            <a:r>
              <a:rPr lang="de-DE" sz="3600" u="sng" dirty="0">
                <a:solidFill>
                  <a:srgbClr val="EE7F00"/>
                </a:solidFill>
              </a:rPr>
              <a:t>/InnoRAD</a:t>
            </a:r>
            <a:r>
              <a:rPr lang="de-DE" sz="3600" dirty="0"/>
              <a:t/>
            </a:r>
            <a:br>
              <a:rPr lang="de-DE" sz="3600" dirty="0"/>
            </a:br>
            <a:endParaRPr lang="de-DE" sz="3600" b="1" dirty="0" smtClean="0">
              <a:solidFill>
                <a:schemeClr val="tx2"/>
              </a:solidFill>
            </a:endParaRP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27" y="312738"/>
            <a:ext cx="4215063" cy="59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4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947895" y="1346720"/>
            <a:ext cx="1028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>
              <a:solidFill>
                <a:schemeClr val="tx2"/>
              </a:solidFill>
            </a:endParaRPr>
          </a:p>
          <a:p>
            <a:pPr algn="ctr"/>
            <a:endParaRPr lang="de-DE" dirty="0" smtClean="0">
              <a:solidFill>
                <a:schemeClr val="tx2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004682" y="1614785"/>
            <a:ext cx="61725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000" b="1" dirty="0">
                <a:solidFill>
                  <a:schemeClr val="tx2"/>
                </a:solidFill>
              </a:rPr>
              <a:t>Vielen Dank für die Aufmerksamkeit! </a:t>
            </a:r>
          </a:p>
        </p:txBody>
      </p:sp>
      <p:pic>
        <p:nvPicPr>
          <p:cNvPr id="8195" name="Picture 3" descr="\\192.168.10.101\BE_Arbeitsbereiche\Marketing und Kommunikation\Corporate Design\Illustrationen\Illustrationen_Infrastrukturbroschüre\adfc-angela-merkel-illustr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68783"/>
            <a:ext cx="4352663" cy="40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b="1" dirty="0" smtClean="0"/>
              <a:t>Beispiele </a:t>
            </a:r>
            <a:r>
              <a:rPr lang="de-DE" sz="4400" b="1" dirty="0"/>
              <a:t>aus der internationalen Radverkehrsförderung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02086" y="1782886"/>
            <a:ext cx="58565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 smtClean="0">
                <a:solidFill>
                  <a:schemeClr val="tx2"/>
                </a:solidFill>
              </a:rPr>
              <a:t>Lebensqualität </a:t>
            </a:r>
            <a:r>
              <a:rPr lang="de-DE" sz="2200" b="1" dirty="0">
                <a:solidFill>
                  <a:schemeClr val="tx2"/>
                </a:solidFill>
              </a:rPr>
              <a:t>für Menschen in Kommunen </a:t>
            </a:r>
            <a:r>
              <a:rPr lang="de-DE" sz="2200" b="1" dirty="0" smtClean="0">
                <a:solidFill>
                  <a:schemeClr val="tx2"/>
                </a:solidFill>
              </a:rPr>
              <a:t>steigt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 smtClean="0">
                <a:solidFill>
                  <a:schemeClr val="tx2"/>
                </a:solidFill>
              </a:rPr>
              <a:t>Mehr </a:t>
            </a:r>
            <a:r>
              <a:rPr lang="de-DE" sz="2200" b="1" dirty="0">
                <a:solidFill>
                  <a:schemeClr val="tx2"/>
                </a:solidFill>
              </a:rPr>
              <a:t>Menschen aus allen Alters- und Bevölkerungsgruppen </a:t>
            </a:r>
            <a:r>
              <a:rPr lang="de-DE" sz="2200" b="1" dirty="0" smtClean="0">
                <a:solidFill>
                  <a:schemeClr val="tx2"/>
                </a:solidFill>
              </a:rPr>
              <a:t>werden zum </a:t>
            </a:r>
            <a:r>
              <a:rPr lang="de-DE" sz="2200" b="1" dirty="0">
                <a:solidFill>
                  <a:schemeClr val="tx2"/>
                </a:solidFill>
              </a:rPr>
              <a:t>Umstieg aufs Rad </a:t>
            </a:r>
            <a:r>
              <a:rPr lang="de-DE" sz="2200" b="1" dirty="0" smtClean="0">
                <a:solidFill>
                  <a:schemeClr val="tx2"/>
                </a:solidFill>
              </a:rPr>
              <a:t>motiviert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>
                <a:solidFill>
                  <a:schemeClr val="tx2"/>
                </a:solidFill>
              </a:rPr>
              <a:t>A</a:t>
            </a:r>
            <a:r>
              <a:rPr lang="de-DE" sz="2200" b="1" dirty="0" smtClean="0">
                <a:solidFill>
                  <a:schemeClr val="tx2"/>
                </a:solidFill>
              </a:rPr>
              <a:t>ndere </a:t>
            </a:r>
            <a:r>
              <a:rPr lang="de-DE" sz="2200" b="1" dirty="0">
                <a:solidFill>
                  <a:schemeClr val="tx2"/>
                </a:solidFill>
              </a:rPr>
              <a:t>Städte </a:t>
            </a:r>
            <a:r>
              <a:rPr lang="de-DE" sz="2200" b="1" dirty="0" smtClean="0">
                <a:solidFill>
                  <a:schemeClr val="tx2"/>
                </a:solidFill>
              </a:rPr>
              <a:t>wurden weltweit </a:t>
            </a:r>
            <a:r>
              <a:rPr lang="de-DE" sz="2200" b="1" dirty="0">
                <a:solidFill>
                  <a:schemeClr val="tx2"/>
                </a:solidFill>
              </a:rPr>
              <a:t>inspiriert</a:t>
            </a:r>
          </a:p>
          <a:p>
            <a:endParaRPr lang="de-DE" sz="2200" dirty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782886"/>
            <a:ext cx="5421297" cy="383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381874" y="6237873"/>
            <a:ext cx="771525" cy="365125"/>
          </a:xfrm>
        </p:spPr>
        <p:txBody>
          <a:bodyPr/>
          <a:lstStyle/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2</a:t>
            </a:fld>
            <a:r>
              <a:rPr lang="de-DE" dirty="0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18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InnoRAD Projekt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30064" y="2801750"/>
            <a:ext cx="7402286" cy="3329668"/>
          </a:xfrm>
        </p:spPr>
        <p:txBody>
          <a:bodyPr/>
          <a:lstStyle/>
          <a:p>
            <a:r>
              <a:rPr lang="de-DE" dirty="0" smtClean="0"/>
              <a:t>Modale Filter		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London</a:t>
            </a:r>
          </a:p>
          <a:p>
            <a:r>
              <a:rPr lang="de-DE" dirty="0" smtClean="0"/>
              <a:t>Mini-Hollands		</a:t>
            </a:r>
            <a:r>
              <a:rPr lang="de-DE" dirty="0" smtClean="0">
                <a:sym typeface="Wingdings" panose="05000000000000000000" pitchFamily="2" charset="2"/>
              </a:rPr>
              <a:t> London</a:t>
            </a:r>
            <a:endParaRPr lang="de-DE" dirty="0" smtClean="0"/>
          </a:p>
          <a:p>
            <a:r>
              <a:rPr lang="de-DE" dirty="0" smtClean="0"/>
              <a:t>Superblocks		</a:t>
            </a:r>
            <a:r>
              <a:rPr lang="de-DE" dirty="0" smtClean="0">
                <a:sym typeface="Wingdings" panose="05000000000000000000" pitchFamily="2" charset="2"/>
              </a:rPr>
              <a:t> Barcelona</a:t>
            </a:r>
            <a:endParaRPr lang="de-DE" dirty="0" smtClean="0"/>
          </a:p>
          <a:p>
            <a:r>
              <a:rPr lang="de-DE" dirty="0" smtClean="0"/>
              <a:t>Kreuzungsdesign		</a:t>
            </a:r>
            <a:r>
              <a:rPr lang="de-DE" dirty="0" smtClean="0">
                <a:sym typeface="Wingdings" panose="05000000000000000000" pitchFamily="2" charset="2"/>
              </a:rPr>
              <a:t> NL</a:t>
            </a:r>
            <a:endParaRPr lang="de-DE" dirty="0" smtClean="0"/>
          </a:p>
          <a:p>
            <a:r>
              <a:rPr lang="de-DE" dirty="0" smtClean="0"/>
              <a:t>Open </a:t>
            </a:r>
            <a:r>
              <a:rPr lang="de-DE" dirty="0" err="1" smtClean="0"/>
              <a:t>streets</a:t>
            </a:r>
            <a:r>
              <a:rPr lang="de-DE" dirty="0" smtClean="0"/>
              <a:t>		</a:t>
            </a:r>
            <a:r>
              <a:rPr lang="de-DE" dirty="0" smtClean="0">
                <a:sym typeface="Wingdings" panose="05000000000000000000" pitchFamily="2" charset="2"/>
              </a:rPr>
              <a:t> Bogota/Stockholm</a:t>
            </a:r>
            <a:endParaRPr lang="de-DE" dirty="0" smtClean="0"/>
          </a:p>
          <a:p>
            <a:r>
              <a:rPr lang="de-DE" dirty="0" smtClean="0"/>
              <a:t>Umwidmung Kfz-Flächen	</a:t>
            </a:r>
            <a:r>
              <a:rPr lang="de-DE" dirty="0" smtClean="0">
                <a:sym typeface="Wingdings" panose="05000000000000000000" pitchFamily="2" charset="2"/>
              </a:rPr>
              <a:t> Paris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693837" y="13558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rPr>
              <a:t>6 International erfolgreiche Radverkehrslösungen</a:t>
            </a:r>
            <a:endParaRPr lang="de-D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0" y="1654910"/>
            <a:ext cx="5282431" cy="402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7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  <a:p>
            <a:pPr marL="0" indent="0" algn="ctr">
              <a:buNone/>
            </a:pPr>
            <a:r>
              <a:rPr lang="de-DE" sz="5400" b="1" dirty="0"/>
              <a:t>Kreuzungen für alle von 8 bis 80</a:t>
            </a:r>
          </a:p>
        </p:txBody>
      </p:sp>
    </p:spTree>
    <p:extLst>
      <p:ext uri="{BB962C8B-B14F-4D97-AF65-F5344CB8AC3E}">
        <p14:creationId xmlns:p14="http://schemas.microsoft.com/office/powerpoint/2010/main" val="10392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Die fünf Prinzipien der Nachhaltigen Sicherheit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5200" y="1507067"/>
            <a:ext cx="11108266" cy="4705447"/>
          </a:xfrm>
        </p:spPr>
        <p:txBody>
          <a:bodyPr>
            <a:normAutofit/>
          </a:bodyPr>
          <a:lstStyle/>
          <a:p>
            <a:r>
              <a:rPr lang="de-DE" dirty="0" smtClean="0"/>
              <a:t>Funktionalität: Straßen sollen </a:t>
            </a:r>
            <a:r>
              <a:rPr lang="de-DE" dirty="0"/>
              <a:t>jeweils nur einen Zweck </a:t>
            </a:r>
            <a:r>
              <a:rPr lang="de-DE" dirty="0" smtClean="0"/>
              <a:t>haben</a:t>
            </a:r>
          </a:p>
          <a:p>
            <a:r>
              <a:rPr lang="de-DE" dirty="0" smtClean="0"/>
              <a:t>Homogenität: Verkehrsträger </a:t>
            </a:r>
            <a:r>
              <a:rPr lang="de-DE" dirty="0"/>
              <a:t>und Verkehrsströme </a:t>
            </a:r>
            <a:r>
              <a:rPr lang="de-DE" dirty="0" smtClean="0"/>
              <a:t>sollen </a:t>
            </a:r>
            <a:r>
              <a:rPr lang="de-DE" dirty="0"/>
              <a:t>in Bezug auf Masse, Größe, Geschwindigkeit, Richtung und Schutzgrad </a:t>
            </a:r>
            <a:r>
              <a:rPr lang="de-DE" dirty="0" smtClean="0"/>
              <a:t>miteinander </a:t>
            </a:r>
            <a:r>
              <a:rPr lang="de-DE" dirty="0"/>
              <a:t>kompatibel </a:t>
            </a:r>
            <a:r>
              <a:rPr lang="de-DE" dirty="0" smtClean="0"/>
              <a:t>sein</a:t>
            </a:r>
          </a:p>
          <a:p>
            <a:r>
              <a:rPr lang="de-DE" dirty="0" smtClean="0"/>
              <a:t>Vorhersehbar: die </a:t>
            </a:r>
            <a:r>
              <a:rPr lang="de-DE" dirty="0"/>
              <a:t>Straßenraumgestaltung ist einfach, konsistent und </a:t>
            </a:r>
            <a:r>
              <a:rPr lang="de-DE" dirty="0" smtClean="0"/>
              <a:t>selbsterklärend</a:t>
            </a:r>
          </a:p>
          <a:p>
            <a:r>
              <a:rPr lang="de-DE" dirty="0" smtClean="0"/>
              <a:t>Fehlerverzeihend: das </a:t>
            </a:r>
            <a:r>
              <a:rPr lang="de-DE" dirty="0"/>
              <a:t>Verkehrssystem und das Straßendesign müssen </a:t>
            </a:r>
            <a:r>
              <a:rPr lang="de-DE" dirty="0" smtClean="0"/>
              <a:t>so </a:t>
            </a:r>
            <a:r>
              <a:rPr lang="de-DE" dirty="0"/>
              <a:t>gestaltet sein, dass Verkehrsteilnehmer*innen Fehler machen können, ohne dabei schwer zu verunglücken oder getötet zu </a:t>
            </a:r>
            <a:r>
              <a:rPr lang="de-DE" dirty="0" smtClean="0"/>
              <a:t>werden</a:t>
            </a:r>
          </a:p>
          <a:p>
            <a:r>
              <a:rPr lang="de-DE" dirty="0" smtClean="0"/>
              <a:t>Selbsteinschätzung: die </a:t>
            </a:r>
            <a:r>
              <a:rPr lang="de-DE" dirty="0"/>
              <a:t>Fähigkeit der Verkehrsteilnehmer*innen, Ausführungen von Aufgaben im Verkehr zu bewerten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2390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1267" y="1294342"/>
            <a:ext cx="10515600" cy="4662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  <a:p>
            <a:pPr marL="0" indent="0" algn="ctr">
              <a:buNone/>
            </a:pPr>
            <a:r>
              <a:rPr lang="de-DE" sz="5400" b="1" dirty="0"/>
              <a:t>Geschützte Kreuzungen</a:t>
            </a:r>
          </a:p>
        </p:txBody>
      </p:sp>
    </p:spTree>
    <p:extLst>
      <p:ext uri="{BB962C8B-B14F-4D97-AF65-F5344CB8AC3E}">
        <p14:creationId xmlns:p14="http://schemas.microsoft.com/office/powerpoint/2010/main" val="23108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7202" y="1833035"/>
            <a:ext cx="5886264" cy="43794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Vorgezogener, </a:t>
            </a:r>
            <a:r>
              <a:rPr lang="de-DE" dirty="0" err="1" smtClean="0"/>
              <a:t>aufgeweiteter</a:t>
            </a:r>
            <a:r>
              <a:rPr lang="de-DE" dirty="0"/>
              <a:t> </a:t>
            </a:r>
            <a:r>
              <a:rPr lang="de-DE" dirty="0" smtClean="0"/>
              <a:t>Aufstellbereich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Schutzinsel zwischen Kfz und </a:t>
            </a:r>
            <a:r>
              <a:rPr lang="de-DE" dirty="0" smtClean="0"/>
              <a:t>Radfahrer*innen</a:t>
            </a: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Kfz-Wartebereich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Verkehrsinsel in der </a:t>
            </a:r>
            <a:r>
              <a:rPr lang="de-DE" dirty="0" smtClean="0"/>
              <a:t>Fahrbahnmitte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Fußgänger-Insel</a:t>
            </a:r>
            <a:endParaRPr lang="de-DE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134"/>
            <a:ext cx="6095999" cy="40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7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1267" y="1294342"/>
            <a:ext cx="10515600" cy="4662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  <a:p>
            <a:pPr marL="0" indent="0" algn="ctr">
              <a:buNone/>
            </a:pPr>
            <a:r>
              <a:rPr lang="de-DE" sz="5400" b="1" dirty="0"/>
              <a:t>Der einspurige geschützte Kreisverkehr </a:t>
            </a:r>
          </a:p>
        </p:txBody>
      </p:sp>
    </p:spTree>
    <p:extLst>
      <p:ext uri="{BB962C8B-B14F-4D97-AF65-F5344CB8AC3E}">
        <p14:creationId xmlns:p14="http://schemas.microsoft.com/office/powerpoint/2010/main" val="87541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399866" y="1833036"/>
            <a:ext cx="4673599" cy="37888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Kontinuität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Vorfahrt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Enge </a:t>
            </a:r>
            <a:r>
              <a:rPr lang="de-DE" dirty="0" smtClean="0"/>
              <a:t>Radien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Kfz-Wartebereich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V</a:t>
            </a:r>
            <a:r>
              <a:rPr lang="de-DE" dirty="0"/>
              <a:t>erkehrsinsel in der </a:t>
            </a:r>
            <a:r>
              <a:rPr lang="de-DE" dirty="0" smtClean="0"/>
              <a:t>Fahrbahnmitte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Erhöhte Inseln und Schürzen in der Mitte des </a:t>
            </a:r>
            <a:r>
              <a:rPr lang="de-DE" dirty="0" smtClean="0"/>
              <a:t>Kreisverkehrs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1618191"/>
            <a:ext cx="6651625" cy="444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6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ADFC">
      <a:dk1>
        <a:srgbClr val="000000"/>
      </a:dk1>
      <a:lt1>
        <a:srgbClr val="FFFFFF"/>
      </a:lt1>
      <a:dk2>
        <a:srgbClr val="004B7C"/>
      </a:dk2>
      <a:lt2>
        <a:srgbClr val="D8D8D8"/>
      </a:lt2>
      <a:accent1>
        <a:srgbClr val="EE7F00"/>
      </a:accent1>
      <a:accent2>
        <a:srgbClr val="FDE7D0"/>
      </a:accent2>
      <a:accent3>
        <a:srgbClr val="FFFFFF"/>
      </a:accent3>
      <a:accent4>
        <a:srgbClr val="000000"/>
      </a:accent4>
      <a:accent5>
        <a:srgbClr val="F6C0AA"/>
      </a:accent5>
      <a:accent6>
        <a:srgbClr val="E5D1BC"/>
      </a:accent6>
      <a:hlink>
        <a:srgbClr val="EE7F00"/>
      </a:hlink>
      <a:folHlink>
        <a:srgbClr val="004B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CDD22D9-48A6-4797-8704-5853D5F078FB}" vid="{7603AA4C-0118-496C-A788-DCA8951E5B8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450</Words>
  <Application>Microsoft Office PowerPoint</Application>
  <PresentationFormat>Breitbild</PresentationFormat>
  <Paragraphs>80</Paragraphs>
  <Slides>16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Calibri</vt:lpstr>
      <vt:lpstr>Wingdings</vt:lpstr>
      <vt:lpstr>Office</vt:lpstr>
      <vt:lpstr>    InnoRAD  Innovative Radverkehrslösungen auf Deutschland übertragen  </vt:lpstr>
      <vt:lpstr>PowerPoint-Präsentation</vt:lpstr>
      <vt:lpstr>Das InnoRAD Projekt</vt:lpstr>
      <vt:lpstr>PowerPoint-Präsentation</vt:lpstr>
      <vt:lpstr>Die fünf Prinzipien der Nachhaltigen Sicherheit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Positive Auswirkungen </vt:lpstr>
      <vt:lpstr>Erfolgsfaktoren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urbane Verkehrswende mit dem Fahrrad im Mittelpunkt</dc:title>
  <dc:creator>Verena Reif</dc:creator>
  <cp:lastModifiedBy>ADFC Svenja Golombek</cp:lastModifiedBy>
  <cp:revision>324</cp:revision>
  <cp:lastPrinted>2019-05-29T10:00:51Z</cp:lastPrinted>
  <dcterms:created xsi:type="dcterms:W3CDTF">2018-04-20T09:13:38Z</dcterms:created>
  <dcterms:modified xsi:type="dcterms:W3CDTF">2021-05-18T11:07:43Z</dcterms:modified>
</cp:coreProperties>
</file>