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316" r:id="rId2"/>
    <p:sldId id="341" r:id="rId3"/>
    <p:sldId id="406" r:id="rId4"/>
    <p:sldId id="493" r:id="rId5"/>
    <p:sldId id="494" r:id="rId6"/>
    <p:sldId id="495" r:id="rId7"/>
    <p:sldId id="496" r:id="rId8"/>
    <p:sldId id="507" r:id="rId9"/>
    <p:sldId id="500" r:id="rId10"/>
    <p:sldId id="502" r:id="rId11"/>
    <p:sldId id="504" r:id="rId12"/>
    <p:sldId id="506" r:id="rId13"/>
    <p:sldId id="508" r:id="rId14"/>
    <p:sldId id="521" r:id="rId15"/>
    <p:sldId id="510" r:id="rId16"/>
    <p:sldId id="513" r:id="rId17"/>
    <p:sldId id="517" r:id="rId18"/>
    <p:sldId id="519" r:id="rId19"/>
    <p:sldId id="523" r:id="rId20"/>
    <p:sldId id="525" r:id="rId21"/>
    <p:sldId id="526" r:id="rId22"/>
    <p:sldId id="527" r:id="rId23"/>
    <p:sldId id="529" r:id="rId24"/>
    <p:sldId id="427" r:id="rId25"/>
    <p:sldId id="367" r:id="rId26"/>
    <p:sldId id="342" r:id="rId2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Kohls" initials="472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F00"/>
    <a:srgbClr val="004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8" autoAdjust="0"/>
    <p:restoredTop sz="89817" autoAdjust="0"/>
  </p:normalViewPr>
  <p:slideViewPr>
    <p:cSldViewPr snapToGrid="0">
      <p:cViewPr varScale="1">
        <p:scale>
          <a:sx n="79" d="100"/>
          <a:sy n="79" d="100"/>
        </p:scale>
        <p:origin x="70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7A742-E001-4763-8E1E-40A9BAB9F446}" type="datetimeFigureOut">
              <a:rPr lang="de-DE" smtClean="0"/>
              <a:t>18.05.2021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EC03E-E338-46F4-97B2-04B2007BB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74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67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67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6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61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909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61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390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875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982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39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86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8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6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83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09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6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EC03E-E338-46F4-97B2-04B2007BB37F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6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47537"/>
            <a:ext cx="9144000" cy="1857626"/>
          </a:xfrm>
        </p:spPr>
        <p:txBody>
          <a:bodyPr anchor="b"/>
          <a:lstStyle>
            <a:lvl1pPr algn="l">
              <a:defRPr sz="60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17554"/>
            <a:ext cx="9144000" cy="64109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518484"/>
            <a:ext cx="12192000" cy="1339516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05" y="5540497"/>
            <a:ext cx="2800350" cy="13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7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0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84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98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</a:t>
            </a:r>
            <a:r>
              <a:rPr lang="de-DE" sz="1200" dirty="0" smtClean="0">
                <a:solidFill>
                  <a:srgbClr val="004B7C"/>
                </a:solidFill>
              </a:rPr>
              <a:t>InnoRAD Seminar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82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Melissa Gómez| ADFC InnoRAD Seminar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770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Melissa Gómez| ADFC InnoRAD Seminar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69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4B7C"/>
                </a:solidFill>
              </a:rPr>
              <a:t>Melissa Gómez| ADFC </a:t>
            </a:r>
            <a:r>
              <a:rPr lang="de-DE" dirty="0" smtClean="0"/>
              <a:t>InnoRAD Seminar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70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49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61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72351" y="6228348"/>
            <a:ext cx="2285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04.03.2021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37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Melissa Gómez| InnoRAD Seminar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81874" y="6237873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4B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‹Nr.›</a:t>
            </a:fld>
            <a:r>
              <a:rPr lang="de-DE" dirty="0" smtClean="0"/>
              <a:t>  |</a:t>
            </a:r>
            <a:endParaRPr lang="de-DE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695325" y="1304925"/>
            <a:ext cx="1076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 userDrawn="1"/>
        </p:nvCxnSpPr>
        <p:spPr>
          <a:xfrm>
            <a:off x="723900" y="624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2" y="6059967"/>
            <a:ext cx="1676396" cy="6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7C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B7C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fc.d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745068" y="787401"/>
            <a:ext cx="10632017" cy="2341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/>
              <a:t>InnoRAD </a:t>
            </a:r>
            <a:br>
              <a:rPr lang="de-DE" b="1" dirty="0"/>
            </a:br>
            <a:r>
              <a:rPr lang="de-DE" b="1" dirty="0"/>
              <a:t>Innovative Radverkehrslösungen auf Deutschland übertragen  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742951" y="2954338"/>
            <a:ext cx="8534400" cy="1752600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7" y="4087813"/>
            <a:ext cx="1996012" cy="108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94" y="4215410"/>
            <a:ext cx="1665043" cy="8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0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6678" y="2553835"/>
            <a:ext cx="2891065" cy="1190851"/>
          </a:xfrm>
        </p:spPr>
        <p:txBody>
          <a:bodyPr>
            <a:normAutofit/>
          </a:bodyPr>
          <a:lstStyle/>
          <a:p>
            <a:endParaRPr lang="de-DE" sz="4600" b="1" dirty="0"/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570610" y="588127"/>
            <a:ext cx="5769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Erste 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geschützte Kreuzung</a:t>
            </a:r>
            <a:endParaRPr lang="de-DE" sz="3600" b="1" dirty="0">
              <a:solidFill>
                <a:srgbClr val="004B7C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1" y="1459048"/>
            <a:ext cx="5601551" cy="420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\\ADFC-W28-SRV01\Benutzerverzeichnisse$\MelissaGomez\Desktop\MAB InnoRAD\London\WF\protect_interse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8" y="1458686"/>
            <a:ext cx="5587998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409700" y="1628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38198" y="1499857"/>
            <a:ext cx="10610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chemeClr val="tx2"/>
              </a:solidFill>
            </a:endParaRPr>
          </a:p>
          <a:p>
            <a:endParaRPr lang="de-DE" dirty="0" smtClean="0">
              <a:solidFill>
                <a:schemeClr val="tx2"/>
              </a:solidFill>
            </a:endParaRPr>
          </a:p>
          <a:p>
            <a:endParaRPr lang="de-DE" dirty="0" smtClean="0">
              <a:solidFill>
                <a:schemeClr val="tx2"/>
              </a:solidFill>
            </a:endParaRPr>
          </a:p>
          <a:p>
            <a:r>
              <a:rPr lang="de-DE" sz="1000" dirty="0" smtClean="0">
                <a:solidFill>
                  <a:schemeClr val="tx2"/>
                </a:solidFill>
              </a:rPr>
              <a:t>     </a:t>
            </a:r>
            <a:endParaRPr lang="de-DE" dirty="0" smtClean="0">
              <a:solidFill>
                <a:schemeClr val="tx2"/>
              </a:solidFill>
            </a:endParaRPr>
          </a:p>
        </p:txBody>
      </p:sp>
      <p:pic>
        <p:nvPicPr>
          <p:cNvPr id="1028" name="Picture 4" descr="https://www.enjoywalthamforest.co.uk/wp-content/uploads/2015/01/branded-bikehang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9" y="1325686"/>
            <a:ext cx="5627914" cy="47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573540" y="612445"/>
            <a:ext cx="719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Mehr als 300 </a:t>
            </a:r>
            <a:r>
              <a:rPr lang="de-DE" sz="3600" b="1" dirty="0" err="1" smtClean="0">
                <a:solidFill>
                  <a:srgbClr val="004B7C"/>
                </a:solidFill>
                <a:latin typeface="Arial Narrow" panose="020B0606020202030204" pitchFamily="34" charset="0"/>
              </a:rPr>
              <a:t>Bikehangars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 </a:t>
            </a:r>
            <a:endParaRPr lang="de-DE" sz="3600" dirty="0">
              <a:latin typeface="Arial Narrow" panose="020B0606020202030204" pitchFamily="34" charset="0"/>
            </a:endParaRPr>
          </a:p>
        </p:txBody>
      </p:sp>
      <p:pic>
        <p:nvPicPr>
          <p:cNvPr id="8194" name="Picture 2" descr="\\ADFC-W28-SRV01\Benutzerverzeichnisse$\MelissaGomez\Desktop\MAB InnoRAD\London\WF\park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28" y="1325685"/>
            <a:ext cx="3640015" cy="48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66071" y="533400"/>
            <a:ext cx="10731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7 Cycle Hubs mit 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ca. 500 </a:t>
            </a:r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gesicherten Fahrrad-Parkplätzen </a:t>
            </a:r>
            <a:endParaRPr lang="de-DE" sz="3600" b="1" dirty="0">
              <a:latin typeface="Arial Narrow" panose="020B0606020202030204" pitchFamily="34" charset="0"/>
            </a:endParaRPr>
          </a:p>
        </p:txBody>
      </p:sp>
      <p:pic>
        <p:nvPicPr>
          <p:cNvPr id="9218" name="Picture 2" descr="\\ADFC-W28-SRV01\Benutzerverzeichnisse$\MelissaGomez\Desktop\MAB InnoRAD\London\WF\parkha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4" y="1335888"/>
            <a:ext cx="6485245" cy="486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ADFC-W28-SRV01\Benutzerverzeichnisse$\MelissaGomez\Desktop\MAB InnoRAD\London\WF\parkhau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93" y="1335889"/>
            <a:ext cx="3646499" cy="48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6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66071" y="533400"/>
            <a:ext cx="10731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Geh- und Radrouten</a:t>
            </a:r>
            <a:endParaRPr lang="de-DE" sz="3600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8" y="1543051"/>
            <a:ext cx="582506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2. Verkehrsberuhigte Zonen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de-DE" b="1" dirty="0" smtClean="0"/>
              <a:t>Modale </a:t>
            </a:r>
            <a:r>
              <a:rPr lang="de-DE" b="1" dirty="0"/>
              <a:t>Filter</a:t>
            </a:r>
            <a:r>
              <a:rPr lang="de-DE" dirty="0"/>
              <a:t> zur Vermeidung von Durchgangsverkehr </a:t>
            </a:r>
          </a:p>
          <a:p>
            <a:pPr lvl="0"/>
            <a:r>
              <a:rPr lang="de-DE" b="1" dirty="0"/>
              <a:t>Tempo-30-Zonen</a:t>
            </a:r>
            <a:r>
              <a:rPr lang="de-DE" dirty="0"/>
              <a:t> </a:t>
            </a:r>
          </a:p>
          <a:p>
            <a:pPr lvl="0"/>
            <a:r>
              <a:rPr lang="de-DE" b="1" dirty="0"/>
              <a:t>Bepflanzungen an Straßenecken</a:t>
            </a:r>
            <a:r>
              <a:rPr lang="de-DE" dirty="0"/>
              <a:t> </a:t>
            </a:r>
            <a:r>
              <a:rPr lang="de-DE" dirty="0" smtClean="0"/>
              <a:t>um</a:t>
            </a:r>
            <a:r>
              <a:rPr lang="de-DE" dirty="0" smtClean="0"/>
              <a:t> </a:t>
            </a:r>
            <a:r>
              <a:rPr lang="de-DE" dirty="0"/>
              <a:t>beim Abbiegen einen </a:t>
            </a:r>
            <a:r>
              <a:rPr lang="de-DE" dirty="0" smtClean="0"/>
              <a:t>Anreiz zu schaffen, langsamer </a:t>
            </a:r>
            <a:r>
              <a:rPr lang="de-DE" dirty="0"/>
              <a:t>zu </a:t>
            </a:r>
            <a:r>
              <a:rPr lang="de-DE" dirty="0" smtClean="0"/>
              <a:t>fahren</a:t>
            </a:r>
          </a:p>
          <a:p>
            <a:pPr lvl="0"/>
            <a:r>
              <a:rPr lang="de-DE" b="1" dirty="0"/>
              <a:t>Spielstraßen</a:t>
            </a:r>
            <a:r>
              <a:rPr lang="de-DE" dirty="0"/>
              <a:t> werden für den Verkehr jede Woche drei Stunden gesperrt, damit Kinder den Straßenraum zum Spielen nutzen können</a:t>
            </a:r>
          </a:p>
          <a:p>
            <a:pPr lvl="0"/>
            <a:r>
              <a:rPr lang="de-DE" b="1" dirty="0" smtClean="0"/>
              <a:t>Belebung </a:t>
            </a:r>
            <a:r>
              <a:rPr lang="de-DE" b="1" dirty="0"/>
              <a:t>der Haupteinkaufsstraße </a:t>
            </a:r>
            <a:r>
              <a:rPr lang="de-DE" dirty="0"/>
              <a:t>durch Ausweisung </a:t>
            </a:r>
            <a:r>
              <a:rPr lang="de-DE" b="1" dirty="0"/>
              <a:t>als </a:t>
            </a:r>
            <a:r>
              <a:rPr lang="de-DE" b="1" dirty="0" smtClean="0"/>
              <a:t>Fußgängerzone </a:t>
            </a:r>
            <a:r>
              <a:rPr lang="de-DE" b="1" dirty="0"/>
              <a:t>von 10 bis 20 Uhr </a:t>
            </a:r>
            <a:r>
              <a:rPr lang="de-DE" dirty="0"/>
              <a:t>mit beschränktem Lieferverkehr</a:t>
            </a:r>
          </a:p>
          <a:p>
            <a:pPr lvl="0"/>
            <a:r>
              <a:rPr lang="de-DE" b="1" dirty="0" err="1"/>
              <a:t>Parklets</a:t>
            </a:r>
            <a:r>
              <a:rPr lang="de-DE" b="1" dirty="0"/>
              <a:t> und </a:t>
            </a:r>
            <a:r>
              <a:rPr lang="de-DE" b="1" dirty="0" err="1"/>
              <a:t>Pocketparks</a:t>
            </a:r>
            <a:r>
              <a:rPr lang="de-DE" dirty="0"/>
              <a:t> </a:t>
            </a:r>
          </a:p>
          <a:p>
            <a:pPr lvl="0"/>
            <a:r>
              <a:rPr lang="de-DE" b="1" dirty="0"/>
              <a:t>Begrünung und </a:t>
            </a:r>
            <a:r>
              <a:rPr lang="de-DE" b="1" dirty="0" smtClean="0"/>
              <a:t>Baumpflanzung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5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6678" y="2553835"/>
            <a:ext cx="2891065" cy="1190851"/>
          </a:xfrm>
        </p:spPr>
        <p:txBody>
          <a:bodyPr>
            <a:normAutofit/>
          </a:bodyPr>
          <a:lstStyle/>
          <a:p>
            <a:endParaRPr lang="de-DE" sz="4600" b="1" dirty="0"/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674101" y="580114"/>
            <a:ext cx="5182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Ü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ber </a:t>
            </a:r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40 modale Filter </a:t>
            </a:r>
          </a:p>
        </p:txBody>
      </p:sp>
      <p:pic>
        <p:nvPicPr>
          <p:cNvPr id="3074" name="Picture 2" descr="\\ADFC-W28-SRV01\Benutzerverzeichnisse$\MelissaGomez\Desktop\MAB InnoRAD\London\WF\Modalefil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" y="1532163"/>
            <a:ext cx="5696858" cy="427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01" y="1597476"/>
            <a:ext cx="5609773" cy="420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60674" y="597478"/>
            <a:ext cx="707796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Tempo 30 Zonen </a:t>
            </a:r>
            <a:endParaRPr lang="de-DE" sz="3600" b="1" dirty="0">
              <a:solidFill>
                <a:srgbClr val="000000">
                  <a:tint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44" y="1321320"/>
            <a:ext cx="3618722" cy="482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00" y="1395067"/>
            <a:ext cx="3563411" cy="475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17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5" y="1565341"/>
            <a:ext cx="6235869" cy="36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30545" y="5235477"/>
            <a:ext cx="28310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Bilder: </a:t>
            </a: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support</a:t>
            </a:r>
            <a:r>
              <a:rPr lang="de-DE" sz="1400" dirty="0"/>
              <a:t> </a:t>
            </a:r>
            <a:r>
              <a:rPr lang="de-DE" sz="1400" dirty="0" smtClean="0"/>
              <a:t>WF </a:t>
            </a:r>
            <a:r>
              <a:rPr lang="de-DE" sz="1400" dirty="0"/>
              <a:t>Mini-Holland</a:t>
            </a:r>
          </a:p>
        </p:txBody>
      </p:sp>
      <p:sp>
        <p:nvSpPr>
          <p:cNvPr id="8" name="Rechteck 7"/>
          <p:cNvSpPr/>
          <p:nvPr/>
        </p:nvSpPr>
        <p:spPr>
          <a:xfrm>
            <a:off x="2155371" y="555171"/>
            <a:ext cx="7888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Autofrei Einkaufsstraße </a:t>
            </a:r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von 10 bis 20 Uhr </a:t>
            </a:r>
            <a:endParaRPr lang="de-DE" sz="3600" b="1" dirty="0">
              <a:latin typeface="Arial Narrow" panose="020B0606020202030204" pitchFamily="34" charset="0"/>
            </a:endParaRPr>
          </a:p>
        </p:txBody>
      </p:sp>
      <p:pic>
        <p:nvPicPr>
          <p:cNvPr id="7170" name="Picture 2" descr="\\ADFC-W28-SRV01\Benutzerverzeichnisse$\MelissaGomez\Desktop\MAB InnoRAD\London\WF\shoppingstre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4" y="1457328"/>
            <a:ext cx="5181162" cy="388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1257" y="5972053"/>
            <a:ext cx="3108476" cy="174748"/>
          </a:xfrm>
        </p:spPr>
        <p:txBody>
          <a:bodyPr>
            <a:noAutofit/>
          </a:bodyPr>
          <a:lstStyle/>
          <a:p>
            <a:r>
              <a:rPr lang="de-DE" sz="1400" dirty="0" smtClean="0">
                <a:solidFill>
                  <a:schemeClr val="tx1"/>
                </a:solidFill>
              </a:rPr>
              <a:t>Bilder: </a:t>
            </a:r>
            <a:r>
              <a:rPr lang="de-DE" sz="1400" dirty="0" err="1" smtClean="0">
                <a:solidFill>
                  <a:schemeClr val="tx1"/>
                </a:solidFill>
              </a:rPr>
              <a:t>Waltham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Forest</a:t>
            </a:r>
            <a:r>
              <a:rPr lang="de-DE" sz="1400" dirty="0" smtClean="0">
                <a:solidFill>
                  <a:schemeClr val="tx1"/>
                </a:solidFill>
              </a:rPr>
              <a:t> Borough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9670" y="589688"/>
            <a:ext cx="707796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15 Pocket </a:t>
            </a:r>
            <a:r>
              <a:rPr lang="de-DE" sz="3600" b="1" dirty="0">
                <a:solidFill>
                  <a:srgbClr val="004B7C"/>
                </a:solidFill>
                <a:latin typeface="Arial Narrow" panose="020B0606020202030204" pitchFamily="34" charset="0"/>
              </a:rPr>
              <a:t>Parks </a:t>
            </a:r>
            <a:endParaRPr lang="de-DE" sz="3600" b="1" dirty="0">
              <a:solidFill>
                <a:srgbClr val="000000">
                  <a:tint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" y="1541835"/>
            <a:ext cx="5779762" cy="433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59" y="1443451"/>
            <a:ext cx="5910941" cy="443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3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3. Maßnahmen und Angebote für </a:t>
            </a:r>
            <a:r>
              <a:rPr lang="de-DE" sz="3600" b="1" dirty="0" smtClean="0"/>
              <a:t>Anwohner*innen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 smtClean="0"/>
              <a:t>Fahrradunterricht </a:t>
            </a:r>
            <a:r>
              <a:rPr lang="de-DE" dirty="0"/>
              <a:t>für Erwachsene und </a:t>
            </a:r>
            <a:r>
              <a:rPr lang="de-DE" dirty="0" smtClean="0"/>
              <a:t>Kinder</a:t>
            </a:r>
            <a:endParaRPr lang="de-DE" dirty="0"/>
          </a:p>
          <a:p>
            <a:pPr lvl="0"/>
            <a:r>
              <a:rPr lang="de-DE" dirty="0"/>
              <a:t>kostenlose Fahrradreparatur- und </a:t>
            </a:r>
            <a:r>
              <a:rPr lang="de-DE" dirty="0" smtClean="0"/>
              <a:t>Wartungskurse</a:t>
            </a:r>
            <a:endParaRPr lang="de-DE" dirty="0"/>
          </a:p>
          <a:p>
            <a:pPr lvl="0"/>
            <a:r>
              <a:rPr lang="de-DE" dirty="0"/>
              <a:t>Partnerschaften mit Schulen, um das nachhaltige Pendeln zur Schule zu </a:t>
            </a:r>
            <a:r>
              <a:rPr lang="de-DE" dirty="0" smtClean="0"/>
              <a:t>unterstützen</a:t>
            </a:r>
            <a:endParaRPr lang="de-DE" dirty="0"/>
          </a:p>
          <a:p>
            <a:pPr lvl="0"/>
            <a:r>
              <a:rPr lang="de-DE" dirty="0"/>
              <a:t>kostenlose Fahrrad- und </a:t>
            </a:r>
            <a:r>
              <a:rPr lang="de-DE" dirty="0" smtClean="0"/>
              <a:t>Lastenrad-Leihsysteme</a:t>
            </a:r>
            <a:endParaRPr lang="de-DE" dirty="0"/>
          </a:p>
          <a:p>
            <a:pPr lvl="0"/>
            <a:r>
              <a:rPr lang="de-DE" dirty="0" smtClean="0"/>
              <a:t>Fahrradgruppen </a:t>
            </a:r>
            <a:r>
              <a:rPr lang="de-DE" dirty="0"/>
              <a:t>für Frauen mit geführten Radtouren am </a:t>
            </a:r>
            <a:r>
              <a:rPr lang="de-DE" dirty="0" smtClean="0"/>
              <a:t>Wochenende</a:t>
            </a:r>
            <a:endParaRPr lang="de-DE" dirty="0"/>
          </a:p>
          <a:p>
            <a:pPr lvl="0"/>
            <a:r>
              <a:rPr lang="de-DE" dirty="0"/>
              <a:t>ein Baby-Biking-Projekt, um Menschen den Transport ihrer Kinder mit dem Fahrrad zu </a:t>
            </a:r>
            <a:r>
              <a:rPr lang="de-DE" dirty="0" smtClean="0"/>
              <a:t>ermöglichen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170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b="1" dirty="0" smtClean="0"/>
              <a:t>Beispiele </a:t>
            </a:r>
            <a:r>
              <a:rPr lang="de-DE" sz="4400" b="1" dirty="0"/>
              <a:t>aus der internationalen Radverkehrsförderung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02086" y="1782886"/>
            <a:ext cx="58565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Lebensqualität </a:t>
            </a:r>
            <a:r>
              <a:rPr lang="de-DE" sz="2200" b="1" dirty="0">
                <a:solidFill>
                  <a:schemeClr val="tx2"/>
                </a:solidFill>
              </a:rPr>
              <a:t>für Menschen in Kommunen </a:t>
            </a:r>
            <a:r>
              <a:rPr lang="de-DE" sz="2200" b="1" dirty="0" smtClean="0">
                <a:solidFill>
                  <a:schemeClr val="tx2"/>
                </a:solidFill>
              </a:rPr>
              <a:t>steigt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 smtClean="0">
                <a:solidFill>
                  <a:schemeClr val="tx2"/>
                </a:solidFill>
              </a:rPr>
              <a:t>Mehr </a:t>
            </a:r>
            <a:r>
              <a:rPr lang="de-DE" sz="2200" b="1" dirty="0">
                <a:solidFill>
                  <a:schemeClr val="tx2"/>
                </a:solidFill>
              </a:rPr>
              <a:t>Menschen aus allen Alters- und Bevölkerungsgruppen </a:t>
            </a:r>
            <a:r>
              <a:rPr lang="de-DE" sz="2200" b="1" dirty="0" smtClean="0">
                <a:solidFill>
                  <a:schemeClr val="tx2"/>
                </a:solidFill>
              </a:rPr>
              <a:t>werden zum </a:t>
            </a:r>
            <a:r>
              <a:rPr lang="de-DE" sz="2200" b="1" dirty="0">
                <a:solidFill>
                  <a:schemeClr val="tx2"/>
                </a:solidFill>
              </a:rPr>
              <a:t>Umstieg aufs Rad </a:t>
            </a:r>
            <a:r>
              <a:rPr lang="de-DE" sz="2200" b="1" dirty="0" smtClean="0">
                <a:solidFill>
                  <a:schemeClr val="tx2"/>
                </a:solidFill>
              </a:rPr>
              <a:t>motiviert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b="1" dirty="0">
                <a:solidFill>
                  <a:schemeClr val="tx2"/>
                </a:solidFill>
              </a:rPr>
              <a:t>A</a:t>
            </a:r>
            <a:r>
              <a:rPr lang="de-DE" sz="2200" b="1" dirty="0" smtClean="0">
                <a:solidFill>
                  <a:schemeClr val="tx2"/>
                </a:solidFill>
              </a:rPr>
              <a:t>ndere </a:t>
            </a:r>
            <a:r>
              <a:rPr lang="de-DE" sz="2200" b="1" dirty="0">
                <a:solidFill>
                  <a:schemeClr val="tx2"/>
                </a:solidFill>
              </a:rPr>
              <a:t>Städte </a:t>
            </a:r>
            <a:r>
              <a:rPr lang="de-DE" sz="2200" b="1" dirty="0" smtClean="0">
                <a:solidFill>
                  <a:schemeClr val="tx2"/>
                </a:solidFill>
              </a:rPr>
              <a:t>wurden weltweit </a:t>
            </a:r>
            <a:r>
              <a:rPr lang="de-DE" sz="2200" b="1" dirty="0">
                <a:solidFill>
                  <a:schemeClr val="tx2"/>
                </a:solidFill>
              </a:rPr>
              <a:t>inspiriert</a:t>
            </a:r>
          </a:p>
          <a:p>
            <a:endParaRPr lang="de-DE" sz="2200" dirty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  <a:p>
            <a:endParaRPr lang="de-DE" sz="2200" dirty="0" smtClean="0">
              <a:solidFill>
                <a:schemeClr val="tx2"/>
              </a:solidFill>
            </a:endParaRPr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82886"/>
            <a:ext cx="5421297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1874" y="6237873"/>
            <a:ext cx="771525" cy="365125"/>
          </a:xfrm>
        </p:spPr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2</a:t>
            </a:fld>
            <a:r>
              <a:rPr lang="de-DE" dirty="0" smtClean="0"/>
              <a:t>  |</a:t>
            </a:r>
            <a:endParaRPr lang="de-DE" dirty="0"/>
          </a:p>
        </p:txBody>
      </p:sp>
      <p:sp>
        <p:nvSpPr>
          <p:cNvPr id="9" name="Datumsplatzhalter 7"/>
          <p:cNvSpPr>
            <a:spLocks noGrp="1"/>
          </p:cNvSpPr>
          <p:nvPr>
            <p:ph type="dt" sz="half" idx="10"/>
          </p:nvPr>
        </p:nvSpPr>
        <p:spPr>
          <a:xfrm>
            <a:off x="7372351" y="6228348"/>
            <a:ext cx="2285999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838200" y="6237873"/>
            <a:ext cx="4114800" cy="365125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8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/>
              <a:t>Effekt: Positive </a:t>
            </a:r>
            <a:r>
              <a:rPr lang="de-DE" sz="3600" b="1" dirty="0"/>
              <a:t>Auswirkung für die lokale </a:t>
            </a:r>
            <a:r>
              <a:rPr lang="de-DE" sz="3600" b="1" dirty="0" smtClean="0"/>
              <a:t>Wirtschaft 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154621"/>
            <a:ext cx="4038600" cy="4022342"/>
          </a:xfrm>
        </p:spPr>
        <p:txBody>
          <a:bodyPr/>
          <a:lstStyle/>
          <a:p>
            <a:r>
              <a:rPr lang="de-DE" dirty="0" smtClean="0"/>
              <a:t>Der </a:t>
            </a:r>
            <a:r>
              <a:rPr lang="de-DE" dirty="0"/>
              <a:t>Einzelhandel nahm um 30 % zu </a:t>
            </a:r>
            <a:endParaRPr lang="de-DE" dirty="0" smtClean="0"/>
          </a:p>
          <a:p>
            <a:r>
              <a:rPr lang="de-DE" dirty="0" smtClean="0"/>
              <a:t>Der </a:t>
            </a:r>
            <a:r>
              <a:rPr lang="de-DE" dirty="0"/>
              <a:t>Leerstand im Einzelhandel ging um 17 % </a:t>
            </a:r>
            <a:r>
              <a:rPr lang="de-DE" dirty="0" smtClean="0"/>
              <a:t>zurück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3749"/>
            <a:ext cx="4800600" cy="45148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2369" y="5465379"/>
            <a:ext cx="433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en-US" sz="1400" dirty="0"/>
              <a:t>UCL, Transport for London (2018), Street Appeal, The value of street improvements.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050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/>
              <a:t>Effekt: Vielfalt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836" y="2171555"/>
            <a:ext cx="5139267" cy="3856712"/>
          </a:xfrm>
        </p:spPr>
        <p:txBody>
          <a:bodyPr/>
          <a:lstStyle/>
          <a:p>
            <a:r>
              <a:rPr lang="de-DE" dirty="0" smtClean="0"/>
              <a:t>Verhaltensänderungen in allen demografischen </a:t>
            </a:r>
            <a:r>
              <a:rPr lang="de-DE" dirty="0"/>
              <a:t>und sozioökonomischen Gruppen, nicht </a:t>
            </a:r>
            <a:r>
              <a:rPr lang="de-DE" dirty="0" smtClean="0"/>
              <a:t>nur bei den sogenannten </a:t>
            </a:r>
            <a:r>
              <a:rPr lang="de-DE" dirty="0"/>
              <a:t>„MAMILS“ </a:t>
            </a:r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5586103" y="4431388"/>
            <a:ext cx="433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en-US" sz="1400" dirty="0"/>
              <a:t>https://www.cyclinguk.org/article/volunteer-awards-2019-finalist-cycle-sisters</a:t>
            </a:r>
            <a:endParaRPr lang="de-DE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71" y="1948392"/>
            <a:ext cx="61817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b="1" dirty="0"/>
              <a:t>Effekt: Verkehrsaufkommen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574" y="1076835"/>
            <a:ext cx="7910786" cy="5596988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2794451">
            <a:off x="6726619" y="5139560"/>
            <a:ext cx="2564524" cy="714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691257" y="6404404"/>
            <a:ext cx="1629103" cy="32582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7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/>
              <a:t>Erfolgsfaktoren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Zahlen</a:t>
            </a:r>
            <a:r>
              <a:rPr lang="de-DE" dirty="0" smtClean="0"/>
              <a:t>, Daten, Fakten</a:t>
            </a:r>
          </a:p>
          <a:p>
            <a:r>
              <a:rPr lang="de-DE" dirty="0" smtClean="0"/>
              <a:t>Partizipationsprozess</a:t>
            </a:r>
          </a:p>
          <a:p>
            <a:r>
              <a:rPr lang="de-DE" dirty="0"/>
              <a:t>Narrativ „Lebenswerte Stadt statt Radverkehr“</a:t>
            </a:r>
          </a:p>
          <a:p>
            <a:r>
              <a:rPr lang="de-DE" dirty="0" smtClean="0"/>
              <a:t>Berücksichtigung </a:t>
            </a:r>
            <a:r>
              <a:rPr lang="de-DE" dirty="0"/>
              <a:t>von legitimen Interessen (Lieferungen </a:t>
            </a:r>
            <a:r>
              <a:rPr lang="de-DE" dirty="0" err="1"/>
              <a:t>etc</a:t>
            </a:r>
            <a:r>
              <a:rPr lang="de-DE" dirty="0"/>
              <a:t>)</a:t>
            </a:r>
          </a:p>
          <a:p>
            <a:r>
              <a:rPr lang="de-DE" dirty="0" smtClean="0"/>
              <a:t>Schnelle Umsetzung/Sichtbarkeit</a:t>
            </a:r>
          </a:p>
          <a:p>
            <a:r>
              <a:rPr lang="de-DE" dirty="0" smtClean="0"/>
              <a:t>Ästhetik (Pflanzen statt Poller, Visualisierungen</a:t>
            </a:r>
            <a:r>
              <a:rPr lang="de-DE" dirty="0" smtClean="0"/>
              <a:t>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211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de-DE" sz="4400" dirty="0" smtClean="0"/>
              <a:t>InnoRAD – </a:t>
            </a:r>
            <a:r>
              <a:rPr lang="de-DE" sz="4400" dirty="0" err="1" smtClean="0"/>
              <a:t>Lessons</a:t>
            </a:r>
            <a:r>
              <a:rPr lang="de-DE" sz="4400" dirty="0" smtClean="0"/>
              <a:t> </a:t>
            </a:r>
            <a:r>
              <a:rPr lang="de-DE" sz="4400" dirty="0" err="1" smtClean="0"/>
              <a:t>Learned</a:t>
            </a:r>
            <a:r>
              <a:rPr lang="de-DE" sz="4400" dirty="0" smtClean="0"/>
              <a:t>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Sie sind in </a:t>
            </a:r>
            <a:r>
              <a:rPr lang="de-DE" sz="2200" dirty="0">
                <a:solidFill>
                  <a:schemeClr val="tx2"/>
                </a:solidFill>
              </a:rPr>
              <a:t>Deutschland umsetzbar, nur noch nicht als Praxis in der Radverkehrsförderung etabliert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Sie lassen </a:t>
            </a:r>
            <a:r>
              <a:rPr lang="de-DE" sz="2200" dirty="0">
                <a:solidFill>
                  <a:schemeClr val="tx2"/>
                </a:solidFill>
              </a:rPr>
              <a:t>sich relativ schnell umsetzen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2"/>
                </a:solidFill>
              </a:rPr>
              <a:t>Es gab positive </a:t>
            </a:r>
            <a:r>
              <a:rPr lang="de-DE" sz="2200" dirty="0">
                <a:solidFill>
                  <a:schemeClr val="tx2"/>
                </a:solidFill>
              </a:rPr>
              <a:t>Effekte über den Verkehr hinaus: sozialer Zusammenhalt, Nachbarschaft, Ruhe, Gesundheit, attraktive </a:t>
            </a:r>
            <a:r>
              <a:rPr lang="de-DE" sz="2200" dirty="0" smtClean="0">
                <a:solidFill>
                  <a:schemeClr val="tx2"/>
                </a:solidFill>
              </a:rPr>
              <a:t>Zentren, auch in </a:t>
            </a:r>
            <a:r>
              <a:rPr lang="de-DE" sz="2200" dirty="0">
                <a:solidFill>
                  <a:schemeClr val="tx2"/>
                </a:solidFill>
              </a:rPr>
              <a:t>der Peripherie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200" dirty="0">
                <a:solidFill>
                  <a:schemeClr val="tx2"/>
                </a:solidFill>
              </a:rPr>
              <a:t>Alle erfolgreichen Projekte hatten einen guten Beteiligungsprozess!</a:t>
            </a: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181"/>
            <a:ext cx="6337038" cy="447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200" y="6237873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Datumsplatzhalter 7"/>
          <p:cNvSpPr>
            <a:spLocks noGrp="1"/>
          </p:cNvSpPr>
          <p:nvPr>
            <p:ph type="dt" sz="half" idx="10"/>
          </p:nvPr>
        </p:nvSpPr>
        <p:spPr>
          <a:xfrm>
            <a:off x="7372351" y="6228348"/>
            <a:ext cx="2285999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381874" y="6237873"/>
            <a:ext cx="771525" cy="365125"/>
          </a:xfrm>
        </p:spPr>
        <p:txBody>
          <a:bodyPr/>
          <a:lstStyle/>
          <a:p>
            <a:r>
              <a:rPr lang="de-DE" dirty="0" smtClean="0"/>
              <a:t>|  </a:t>
            </a:r>
            <a:fld id="{F59E42C7-CEDB-448C-888D-573DFED53BE0}" type="slidenum">
              <a:rPr lang="de-DE" smtClean="0"/>
              <a:pPr/>
              <a:t>24</a:t>
            </a:fld>
            <a:r>
              <a:rPr lang="de-DE" dirty="0" smtClean="0"/>
              <a:t>  |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2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838200" y="365125"/>
            <a:ext cx="10515600" cy="83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de-DE" sz="4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215851" y="199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Bildergebnis für bundesumweltminister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undesumweltminister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337038" y="1331459"/>
            <a:ext cx="573677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200" b="1" dirty="0">
              <a:solidFill>
                <a:schemeClr val="tx2"/>
              </a:solidFill>
            </a:endParaRPr>
          </a:p>
          <a:p>
            <a:r>
              <a:rPr lang="de-DE" sz="3600" b="1" dirty="0">
                <a:solidFill>
                  <a:schemeClr val="tx2"/>
                </a:solidFill>
              </a:rPr>
              <a:t>Die einzelnen </a:t>
            </a:r>
            <a:r>
              <a:rPr lang="de-DE" sz="3600" b="1" dirty="0" err="1">
                <a:solidFill>
                  <a:schemeClr val="tx2"/>
                </a:solidFill>
              </a:rPr>
              <a:t>Factsheets</a:t>
            </a:r>
            <a:r>
              <a:rPr lang="de-DE" sz="3600" b="1" dirty="0">
                <a:solidFill>
                  <a:schemeClr val="tx2"/>
                </a:solidFill>
              </a:rPr>
              <a:t> sind nun online. Zusätzliche Materialsammlung inkl. Fotos finden Sie auf </a:t>
            </a:r>
            <a:r>
              <a:rPr lang="de-DE" sz="3600" u="sng" dirty="0">
                <a:solidFill>
                  <a:srgbClr val="EE7F00"/>
                </a:solidFill>
                <a:hlinkClick r:id="rId3"/>
              </a:rPr>
              <a:t>www.adfc.de</a:t>
            </a:r>
            <a:r>
              <a:rPr lang="de-DE" sz="3600" u="sng" dirty="0">
                <a:solidFill>
                  <a:srgbClr val="EE7F00"/>
                </a:solidFill>
              </a:rPr>
              <a:t>/InnoRAD</a:t>
            </a:r>
            <a:r>
              <a:rPr lang="de-DE" sz="3600" dirty="0"/>
              <a:t/>
            </a:r>
            <a:br>
              <a:rPr lang="de-DE" sz="3600" dirty="0"/>
            </a:br>
            <a:endParaRPr lang="de-DE" sz="3600" b="1" dirty="0" smtClean="0">
              <a:solidFill>
                <a:schemeClr val="tx2"/>
              </a:solidFill>
            </a:endParaRPr>
          </a:p>
          <a:p>
            <a:endParaRPr lang="de-DE" sz="22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200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27" y="312738"/>
            <a:ext cx="4215063" cy="59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947895" y="1346720"/>
            <a:ext cx="1028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tx2"/>
              </a:solidFill>
            </a:endParaRPr>
          </a:p>
          <a:p>
            <a:pPr algn="ctr"/>
            <a:endParaRPr lang="de-DE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04682" y="1614785"/>
            <a:ext cx="61725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000" b="1" dirty="0">
                <a:solidFill>
                  <a:schemeClr val="tx2"/>
                </a:solidFill>
              </a:rPr>
              <a:t>Vielen Dank für die Aufmerksamkeit! </a:t>
            </a:r>
          </a:p>
        </p:txBody>
      </p:sp>
      <p:pic>
        <p:nvPicPr>
          <p:cNvPr id="8195" name="Picture 3" descr="\\192.168.10.101\BE_Arbeitsbereiche\Marketing und Kommunikation\Corporate Design\Illustrationen\Illustrationen_Infrastrukturbroschüre\adfc-angela-merkel-illust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68783"/>
            <a:ext cx="4352663" cy="40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InnoRAD Projekt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30064" y="2801750"/>
            <a:ext cx="7402286" cy="3329668"/>
          </a:xfrm>
        </p:spPr>
        <p:txBody>
          <a:bodyPr/>
          <a:lstStyle/>
          <a:p>
            <a:r>
              <a:rPr lang="de-DE" dirty="0" smtClean="0"/>
              <a:t>Modale Filter		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/>
              <a:t>London</a:t>
            </a:r>
          </a:p>
          <a:p>
            <a:r>
              <a:rPr lang="de-DE" dirty="0" smtClean="0"/>
              <a:t>Mini-Hollands		</a:t>
            </a:r>
            <a:r>
              <a:rPr lang="de-DE" dirty="0" smtClean="0">
                <a:sym typeface="Wingdings" panose="05000000000000000000" pitchFamily="2" charset="2"/>
              </a:rPr>
              <a:t> London</a:t>
            </a:r>
            <a:endParaRPr lang="de-DE" dirty="0" smtClean="0"/>
          </a:p>
          <a:p>
            <a:r>
              <a:rPr lang="de-DE" dirty="0" smtClean="0"/>
              <a:t>Superblocks		</a:t>
            </a:r>
            <a:r>
              <a:rPr lang="de-DE" dirty="0" smtClean="0">
                <a:sym typeface="Wingdings" panose="05000000000000000000" pitchFamily="2" charset="2"/>
              </a:rPr>
              <a:t> Barcelona</a:t>
            </a:r>
            <a:endParaRPr lang="de-DE" dirty="0" smtClean="0"/>
          </a:p>
          <a:p>
            <a:r>
              <a:rPr lang="de-DE" dirty="0" smtClean="0"/>
              <a:t>Kreuzungsdesign		</a:t>
            </a:r>
            <a:r>
              <a:rPr lang="de-DE" dirty="0" smtClean="0">
                <a:sym typeface="Wingdings" panose="05000000000000000000" pitchFamily="2" charset="2"/>
              </a:rPr>
              <a:t> NL</a:t>
            </a:r>
            <a:endParaRPr lang="de-DE" dirty="0" smtClean="0"/>
          </a:p>
          <a:p>
            <a:r>
              <a:rPr lang="de-DE" dirty="0" smtClean="0"/>
              <a:t>Open </a:t>
            </a:r>
            <a:r>
              <a:rPr lang="de-DE" dirty="0" err="1" smtClean="0"/>
              <a:t>streets</a:t>
            </a:r>
            <a:r>
              <a:rPr lang="de-DE" dirty="0" smtClean="0"/>
              <a:t>		</a:t>
            </a:r>
            <a:r>
              <a:rPr lang="de-DE" dirty="0" smtClean="0">
                <a:sym typeface="Wingdings" panose="05000000000000000000" pitchFamily="2" charset="2"/>
              </a:rPr>
              <a:t> Bogota/Stockholm</a:t>
            </a:r>
            <a:endParaRPr lang="de-DE" dirty="0" smtClean="0"/>
          </a:p>
          <a:p>
            <a:r>
              <a:rPr lang="de-DE" dirty="0" smtClean="0"/>
              <a:t>Umwidmung Kfz-Flächen	</a:t>
            </a:r>
            <a:r>
              <a:rPr lang="de-DE" dirty="0" smtClean="0">
                <a:sym typeface="Wingdings" panose="05000000000000000000" pitchFamily="2" charset="2"/>
              </a:rPr>
              <a:t> Paris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693837" y="13558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solidFill>
                  <a:srgbClr val="004B7C"/>
                </a:solidFill>
                <a:latin typeface="Arial Narrow" panose="020B0606020202030204" pitchFamily="34" charset="0"/>
                <a:ea typeface="+mj-ea"/>
                <a:cs typeface="+mj-cs"/>
              </a:rPr>
              <a:t>6 International erfolgreiche Radverkehrslösungen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0" y="1654910"/>
            <a:ext cx="5282431" cy="402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7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  <a:p>
            <a:pPr marL="0" indent="0" algn="ctr">
              <a:buNone/>
            </a:pPr>
            <a:r>
              <a:rPr lang="de-DE" sz="5400" b="1" dirty="0" smtClean="0"/>
              <a:t>Die Mini-Hollands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30577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76678" y="2553835"/>
            <a:ext cx="2891065" cy="1190851"/>
          </a:xfrm>
        </p:spPr>
        <p:txBody>
          <a:bodyPr>
            <a:normAutofit/>
          </a:bodyPr>
          <a:lstStyle/>
          <a:p>
            <a:endParaRPr lang="de-DE" sz="4600" b="1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8800" y="6237873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42C7-CEDB-448C-888D-573DFED53BE0}" type="slidenum">
              <a:rPr lang="de-DE" smtClean="0"/>
              <a:t>5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728800" y="609991"/>
            <a:ext cx="5769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Die Mini-Hollands</a:t>
            </a:r>
            <a:r>
              <a:rPr lang="de-DE" sz="3600" b="1" dirty="0" smtClean="0">
                <a:solidFill>
                  <a:srgbClr val="004B7C"/>
                </a:solidFill>
                <a:latin typeface="Arial Narrow" panose="020B0606020202030204" pitchFamily="34" charset="0"/>
              </a:rPr>
              <a:t>, London</a:t>
            </a:r>
            <a:endParaRPr lang="de-DE" sz="3600" b="1" dirty="0">
              <a:solidFill>
                <a:srgbClr val="004B7C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34" y="1458232"/>
            <a:ext cx="662622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9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Ziele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b="1" dirty="0" smtClean="0"/>
          </a:p>
          <a:p>
            <a:pPr marL="0" indent="0" algn="ctr">
              <a:buNone/>
            </a:pPr>
            <a:endParaRPr lang="de-DE" sz="5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3" y="1455367"/>
            <a:ext cx="6680243" cy="472159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6298" y="1710267"/>
            <a:ext cx="48347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Die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Straßen 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sollen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den Menschen durch 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verbesserte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Fuß- 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und Radverkehrsinfrastruktur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wieder 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zurückgegeben </a:t>
            </a:r>
            <a:r>
              <a:rPr lang="de-D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werden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de-D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Der </a:t>
            </a:r>
            <a:r>
              <a:rPr lang="de-D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öffentlicher Raum soll attraktiver gestaltet werden</a:t>
            </a: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de-D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Die Elemente </a:t>
            </a:r>
            <a:r>
              <a:rPr lang="de-DE" b="1" dirty="0" smtClean="0"/>
              <a:t>des Mini-Hollands-Konzepts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9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/>
              <a:t>1</a:t>
            </a:r>
            <a:r>
              <a:rPr lang="de-DE" sz="3600" b="1" dirty="0"/>
              <a:t>. Verkehrsinfrastruktur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b="1" dirty="0" smtClean="0"/>
              <a:t>Getrennte/geschützte </a:t>
            </a:r>
            <a:r>
              <a:rPr lang="de-DE" b="1" dirty="0"/>
              <a:t>Radwege auf Hauptstraßen</a:t>
            </a:r>
            <a:r>
              <a:rPr lang="de-DE" dirty="0"/>
              <a:t> durch den Bezirk und zu benachbarten Stadtbezirken </a:t>
            </a:r>
          </a:p>
          <a:p>
            <a:r>
              <a:rPr lang="de-DE" b="1" dirty="0"/>
              <a:t>Geschützte Kreuzungen</a:t>
            </a:r>
            <a:r>
              <a:rPr lang="de-DE" dirty="0"/>
              <a:t> auf Hauptstraßen</a:t>
            </a:r>
          </a:p>
          <a:p>
            <a:pPr lvl="0"/>
            <a:r>
              <a:rPr lang="de-DE" b="1" dirty="0" smtClean="0"/>
              <a:t>Fahrrad-Hangars</a:t>
            </a:r>
            <a:r>
              <a:rPr lang="de-DE" dirty="0" smtClean="0"/>
              <a:t> </a:t>
            </a:r>
            <a:r>
              <a:rPr lang="de-DE" dirty="0"/>
              <a:t>(überdachte Fahrradparkeinheiten für mehrere Fahrräder) auf Pkw-Parkplätzen in </a:t>
            </a:r>
            <a:r>
              <a:rPr lang="de-DE" dirty="0" smtClean="0"/>
              <a:t>Wohnstraßen</a:t>
            </a:r>
          </a:p>
          <a:p>
            <a:pPr lvl="0"/>
            <a:r>
              <a:rPr lang="de-DE" b="1" dirty="0" smtClean="0"/>
              <a:t>Fahrradparkhäuser </a:t>
            </a:r>
            <a:r>
              <a:rPr lang="de-DE" dirty="0"/>
              <a:t>an Bahnhöfen und wichtigen ÖPNV-Haltestellen, auch für Lastenfahrräder</a:t>
            </a:r>
          </a:p>
          <a:p>
            <a:r>
              <a:rPr lang="de-DE" b="1" dirty="0" smtClean="0"/>
              <a:t>Geh- </a:t>
            </a:r>
            <a:r>
              <a:rPr lang="de-DE" b="1" dirty="0"/>
              <a:t>und Radrouten</a:t>
            </a:r>
            <a:r>
              <a:rPr lang="de-DE" dirty="0"/>
              <a:t>, die den Weg zwischen Stadtzentren erleichtern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4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3600" b="1" dirty="0" smtClean="0"/>
              <a:t>22 </a:t>
            </a:r>
            <a:r>
              <a:rPr lang="de-DE" sz="3600" b="1" dirty="0"/>
              <a:t>Kilometer </a:t>
            </a:r>
            <a:r>
              <a:rPr lang="de-DE" sz="3600" b="1" dirty="0" smtClean="0"/>
              <a:t>geschützte </a:t>
            </a:r>
            <a:r>
              <a:rPr lang="de-DE" sz="3600" b="1" dirty="0"/>
              <a:t>Radwege an  Hauptverkehrsstraßen </a:t>
            </a:r>
            <a:r>
              <a:rPr lang="de-DE" b="1" dirty="0"/>
              <a:t/>
            </a:r>
            <a:br>
              <a:rPr lang="de-DE" b="1" dirty="0"/>
            </a:br>
            <a:endParaRPr lang="de-DE" b="1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12" y="1340304"/>
            <a:ext cx="3990245" cy="532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ADFC-W28-SRV01\Benutzerverzeichnisse$\MelissaGomez\Desktop\MAB InnoRAD\London\WF\radw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2" y="1338942"/>
            <a:ext cx="3992335" cy="53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CDD22D9-48A6-4797-8704-5853D5F078FB}" vid="{7603AA4C-0118-496C-A788-DCA8951E5B8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551</Words>
  <Application>Microsoft Office PowerPoint</Application>
  <PresentationFormat>Breitbild</PresentationFormat>
  <Paragraphs>114</Paragraphs>
  <Slides>26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Arial Narrow</vt:lpstr>
      <vt:lpstr>Calibri</vt:lpstr>
      <vt:lpstr>Wingdings</vt:lpstr>
      <vt:lpstr>Office</vt:lpstr>
      <vt:lpstr>    InnoRAD  Innovative Radverkehrslösungen auf Deutschland übertragen  </vt:lpstr>
      <vt:lpstr>PowerPoint-Präsentation</vt:lpstr>
      <vt:lpstr>Das InnoRAD Projekt</vt:lpstr>
      <vt:lpstr>PowerPoint-Präsentation</vt:lpstr>
      <vt:lpstr>PowerPoint-Präsentation</vt:lpstr>
      <vt:lpstr>Ziele</vt:lpstr>
      <vt:lpstr>Die Elemente des Mini-Hollands-Konzepts</vt:lpstr>
      <vt:lpstr>1. Verkehrsinfrastruktur </vt:lpstr>
      <vt:lpstr> 22 Kilometer geschützte Radwege an  Hauptverkehrsstraßen  </vt:lpstr>
      <vt:lpstr>PowerPoint-Präsentation</vt:lpstr>
      <vt:lpstr>PowerPoint-Präsentation</vt:lpstr>
      <vt:lpstr>PowerPoint-Präsentation</vt:lpstr>
      <vt:lpstr>PowerPoint-Präsentation</vt:lpstr>
      <vt:lpstr>2. Verkehrsberuhigte Zonen</vt:lpstr>
      <vt:lpstr>PowerPoint-Präsentation</vt:lpstr>
      <vt:lpstr>PowerPoint-Präsentation</vt:lpstr>
      <vt:lpstr>PowerPoint-Präsentation</vt:lpstr>
      <vt:lpstr>PowerPoint-Präsentation</vt:lpstr>
      <vt:lpstr>3. Maßnahmen und Angebote für Anwohner*innen</vt:lpstr>
      <vt:lpstr>Effekt: Positive Auswirkung für die lokale Wirtschaft </vt:lpstr>
      <vt:lpstr>Effekt: Vielfalt</vt:lpstr>
      <vt:lpstr>Effekt: Verkehrsaufkommen</vt:lpstr>
      <vt:lpstr>Erfolgsfaktoren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urbane Verkehrswende mit dem Fahrrad im Mittelpunkt</dc:title>
  <dc:creator>Verena Reif</dc:creator>
  <cp:lastModifiedBy>ADFC Svenja Golombek</cp:lastModifiedBy>
  <cp:revision>374</cp:revision>
  <cp:lastPrinted>2019-05-29T10:00:51Z</cp:lastPrinted>
  <dcterms:created xsi:type="dcterms:W3CDTF">2018-04-20T09:13:38Z</dcterms:created>
  <dcterms:modified xsi:type="dcterms:W3CDTF">2021-05-18T11:30:23Z</dcterms:modified>
</cp:coreProperties>
</file>