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316" r:id="rId2"/>
    <p:sldId id="341" r:id="rId3"/>
    <p:sldId id="406" r:id="rId4"/>
    <p:sldId id="429" r:id="rId5"/>
    <p:sldId id="446" r:id="rId6"/>
    <p:sldId id="445" r:id="rId7"/>
    <p:sldId id="452" r:id="rId8"/>
    <p:sldId id="447" r:id="rId9"/>
    <p:sldId id="448" r:id="rId10"/>
    <p:sldId id="431" r:id="rId11"/>
    <p:sldId id="432" r:id="rId12"/>
    <p:sldId id="434" r:id="rId13"/>
    <p:sldId id="450" r:id="rId14"/>
    <p:sldId id="435" r:id="rId15"/>
    <p:sldId id="449" r:id="rId16"/>
    <p:sldId id="451" r:id="rId17"/>
    <p:sldId id="436" r:id="rId18"/>
    <p:sldId id="367" r:id="rId19"/>
    <p:sldId id="342" r:id="rId2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Kohls" initials="47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00"/>
    <a:srgbClr val="00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8" autoAdjust="0"/>
    <p:restoredTop sz="89817" autoAdjust="0"/>
  </p:normalViewPr>
  <p:slideViewPr>
    <p:cSldViewPr snapToGrid="0">
      <p:cViewPr varScale="1">
        <p:scale>
          <a:sx n="79" d="100"/>
          <a:sy n="79" d="100"/>
        </p:scale>
        <p:origin x="70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A742-E001-4763-8E1E-40A9BAB9F446}" type="datetimeFigureOut">
              <a:rPr lang="de-DE" smtClean="0"/>
              <a:t>19.05.2021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03E-E338-46F4-97B2-04B2007BB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66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66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661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86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8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7537"/>
            <a:ext cx="9144000" cy="1857626"/>
          </a:xfrm>
        </p:spPr>
        <p:txBody>
          <a:bodyPr anchor="b"/>
          <a:lstStyle>
            <a:lvl1pPr algn="l">
              <a:defRPr sz="60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17554"/>
            <a:ext cx="9144000" cy="6410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518484"/>
            <a:ext cx="12192000" cy="1339516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05" y="5540497"/>
            <a:ext cx="2800350" cy="1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0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4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</a:t>
            </a:r>
            <a:r>
              <a:rPr lang="de-DE" sz="1200" dirty="0" smtClean="0">
                <a:solidFill>
                  <a:srgbClr val="004B7C"/>
                </a:solidFill>
              </a:rPr>
              <a:t>InnoRAD Seminar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2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InnoRAD Seminar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InnoRAD Seminar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6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</a:t>
            </a:r>
            <a:r>
              <a:rPr lang="de-DE" dirty="0" smtClean="0"/>
              <a:t>InnoRAD Seminar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0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Melissa Gómez| InnoRAD Seminar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c.d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45068" y="787401"/>
            <a:ext cx="10632017" cy="2341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InnoRAD </a:t>
            </a:r>
            <a:br>
              <a:rPr lang="de-DE" b="1" dirty="0"/>
            </a:br>
            <a:r>
              <a:rPr lang="de-DE" b="1" dirty="0"/>
              <a:t>Innovative Radverkehrslösungen auf Deutschland übertragen 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42951" y="2954338"/>
            <a:ext cx="8534400" cy="17526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7" y="4087813"/>
            <a:ext cx="1996012" cy="10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4" y="4215410"/>
            <a:ext cx="1665043" cy="8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500" y="5109750"/>
            <a:ext cx="1334407" cy="287337"/>
          </a:xfrm>
        </p:spPr>
        <p:txBody>
          <a:bodyPr>
            <a:normAutofit/>
          </a:bodyPr>
          <a:lstStyle/>
          <a:p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Quai de la Seine</a:t>
            </a:r>
            <a:endParaRPr lang="de-DE" sz="3600" dirty="0"/>
          </a:p>
        </p:txBody>
      </p:sp>
      <p:sp>
        <p:nvSpPr>
          <p:cNvPr id="8" name="Rechteck 7"/>
          <p:cNvSpPr/>
          <p:nvPr/>
        </p:nvSpPr>
        <p:spPr>
          <a:xfrm>
            <a:off x="970979" y="5750468"/>
            <a:ext cx="3130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Bilder: </a:t>
            </a:r>
            <a:r>
              <a:rPr lang="de-DE" dirty="0"/>
              <a:t>@</a:t>
            </a:r>
            <a:r>
              <a:rPr lang="de-DE" dirty="0" err="1"/>
              <a:t>EmmanuelSPV</a:t>
            </a:r>
            <a:r>
              <a:rPr lang="de-DE" dirty="0"/>
              <a:t> Twitter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9" y="1685199"/>
            <a:ext cx="5747892" cy="38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55" y="1668825"/>
            <a:ext cx="5796978" cy="38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Parc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 </a:t>
            </a:r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Rives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 de Seine</a:t>
            </a:r>
            <a:endParaRPr lang="de-DE" sz="3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26" y="1399274"/>
            <a:ext cx="3973121" cy="46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65" y="1399274"/>
            <a:ext cx="6295571" cy="47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9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12</a:t>
            </a:fld>
            <a:endParaRPr lang="de-D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377042"/>
            <a:ext cx="5820230" cy="436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1377042"/>
            <a:ext cx="5820229" cy="436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Parc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 </a:t>
            </a:r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Rives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 de Seine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3333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199" y="689202"/>
            <a:ext cx="10613571" cy="941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>
                <a:solidFill>
                  <a:schemeClr val="tx2"/>
                </a:solidFill>
              </a:rPr>
              <a:t>Umwidmung und Neugestaltung des öffentlichen Raums an zentralen Orten  </a:t>
            </a:r>
          </a:p>
          <a:p>
            <a:pPr algn="ctr"/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144984" y="2184288"/>
            <a:ext cx="5856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32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622425"/>
            <a:ext cx="7530042" cy="440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8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2830" y="5646596"/>
            <a:ext cx="8312150" cy="289351"/>
          </a:xfrm>
        </p:spPr>
        <p:txBody>
          <a:bodyPr>
            <a:norm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Bilder: </a:t>
            </a:r>
            <a:r>
              <a:rPr lang="de-DE" sz="1400" dirty="0" err="1" smtClean="0">
                <a:solidFill>
                  <a:schemeClr val="tx1"/>
                </a:solidFill>
              </a:rPr>
              <a:t>Mairie</a:t>
            </a:r>
            <a:r>
              <a:rPr lang="de-DE" sz="1400" dirty="0" smtClean="0">
                <a:solidFill>
                  <a:schemeClr val="tx1"/>
                </a:solidFill>
              </a:rPr>
              <a:t> de Paris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t="3657" b="4734"/>
          <a:stretch>
            <a:fillRect/>
          </a:stretch>
        </p:blipFill>
        <p:spPr>
          <a:xfrm>
            <a:off x="122830" y="1527246"/>
            <a:ext cx="6596783" cy="4064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7747" y="1483590"/>
            <a:ext cx="6486178" cy="410841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hteck 6"/>
          <p:cNvSpPr/>
          <p:nvPr/>
        </p:nvSpPr>
        <p:spPr>
          <a:xfrm>
            <a:off x="3571803" y="555725"/>
            <a:ext cx="4305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Place de la </a:t>
            </a:r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République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0182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1451" y="5883663"/>
            <a:ext cx="8312150" cy="289351"/>
          </a:xfrm>
        </p:spPr>
        <p:txBody>
          <a:bodyPr>
            <a:norm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Bilder: </a:t>
            </a:r>
            <a:r>
              <a:rPr lang="de-DE" sz="1400" dirty="0" err="1" smtClean="0">
                <a:solidFill>
                  <a:schemeClr val="tx1"/>
                </a:solidFill>
              </a:rPr>
              <a:t>Mairie</a:t>
            </a:r>
            <a:r>
              <a:rPr lang="de-DE" sz="1400" dirty="0" smtClean="0">
                <a:solidFill>
                  <a:schemeClr val="tx1"/>
                </a:solidFill>
              </a:rPr>
              <a:t> de Paris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27671" y="555725"/>
            <a:ext cx="3594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Place de la Bastille</a:t>
            </a:r>
            <a:endParaRPr lang="de-DE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36" y="1645708"/>
            <a:ext cx="7676931" cy="384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3" y="1645708"/>
            <a:ext cx="547528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6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Positive Auswirkungen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4200" y="1676399"/>
            <a:ext cx="6477000" cy="4564592"/>
          </a:xfrm>
        </p:spPr>
        <p:txBody>
          <a:bodyPr/>
          <a:lstStyle/>
          <a:p>
            <a:r>
              <a:rPr lang="de-DE" dirty="0" smtClean="0"/>
              <a:t>Erheblich Steigerung der </a:t>
            </a:r>
            <a:r>
              <a:rPr lang="de-DE" dirty="0"/>
              <a:t>Anzahl </a:t>
            </a:r>
            <a:r>
              <a:rPr lang="de-DE" dirty="0" smtClean="0"/>
              <a:t>Radfahrer*innen</a:t>
            </a:r>
            <a:endParaRPr lang="de-DE" dirty="0" smtClean="0"/>
          </a:p>
          <a:p>
            <a:r>
              <a:rPr lang="de-DE" dirty="0"/>
              <a:t>V</a:t>
            </a:r>
            <a:r>
              <a:rPr lang="de-DE" dirty="0" smtClean="0"/>
              <a:t>ielfältigere Bevölkerungsgruppen </a:t>
            </a:r>
            <a:r>
              <a:rPr lang="de-DE" dirty="0" smtClean="0"/>
              <a:t>haben dass Fahrrad entdeckt</a:t>
            </a:r>
            <a:endParaRPr lang="de-DE" dirty="0" smtClean="0"/>
          </a:p>
          <a:p>
            <a:r>
              <a:rPr lang="de-DE" dirty="0" smtClean="0"/>
              <a:t>Weniger Verkehr </a:t>
            </a:r>
          </a:p>
          <a:p>
            <a:r>
              <a:rPr lang="de-DE" dirty="0" smtClean="0"/>
              <a:t>Bessere Luft</a:t>
            </a:r>
          </a:p>
          <a:p>
            <a:r>
              <a:rPr lang="de-DE" dirty="0" smtClean="0"/>
              <a:t>Weniger Lärmbelastungen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23" y="1608665"/>
            <a:ext cx="5712178" cy="428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Erfolgsfaktoren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988608"/>
            <a:ext cx="10515600" cy="4662488"/>
          </a:xfrm>
        </p:spPr>
        <p:txBody>
          <a:bodyPr/>
          <a:lstStyle/>
          <a:p>
            <a:r>
              <a:rPr lang="de-DE" dirty="0" smtClean="0"/>
              <a:t>Politische Wille und Mut</a:t>
            </a:r>
          </a:p>
          <a:p>
            <a:r>
              <a:rPr lang="de-DE" dirty="0" smtClean="0"/>
              <a:t>Partizipationsprozess bzw. Dialogprozess</a:t>
            </a:r>
          </a:p>
          <a:p>
            <a:r>
              <a:rPr lang="de-DE" dirty="0" smtClean="0"/>
              <a:t>Einbeziehung unterschiedlicher Interessengruppen</a:t>
            </a:r>
            <a:endParaRPr lang="de-DE" dirty="0"/>
          </a:p>
          <a:p>
            <a:r>
              <a:rPr lang="de-DE" dirty="0" smtClean="0"/>
              <a:t>Evaluation </a:t>
            </a:r>
            <a:r>
              <a:rPr lang="de-DE" dirty="0" smtClean="0"/>
              <a:t>um den Erfolg sichtbar zu machen</a:t>
            </a:r>
          </a:p>
          <a:p>
            <a:r>
              <a:rPr lang="de-DE" dirty="0" smtClean="0"/>
              <a:t>Gemeinsame Ziele der zuständigen Mitarbeiter*innen setzen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9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600" b="1" dirty="0">
                <a:solidFill>
                  <a:schemeClr val="tx2"/>
                </a:solidFill>
              </a:rPr>
              <a:t>Die einzelnen </a:t>
            </a:r>
            <a:r>
              <a:rPr lang="de-DE" sz="3600" b="1" dirty="0" err="1">
                <a:solidFill>
                  <a:schemeClr val="tx2"/>
                </a:solidFill>
              </a:rPr>
              <a:t>Factsheets</a:t>
            </a:r>
            <a:r>
              <a:rPr lang="de-DE" sz="3600" b="1" dirty="0">
                <a:solidFill>
                  <a:schemeClr val="tx2"/>
                </a:solidFill>
              </a:rPr>
              <a:t> sind nun online. Zusätzliche Materialsammlung inkl. Fotos finden Sie auf </a:t>
            </a:r>
            <a:r>
              <a:rPr lang="de-DE" sz="3600" u="sng" dirty="0">
                <a:solidFill>
                  <a:srgbClr val="EE7F00"/>
                </a:solidFill>
                <a:hlinkClick r:id="rId3"/>
              </a:rPr>
              <a:t>www.adfc.de</a:t>
            </a:r>
            <a:r>
              <a:rPr lang="de-DE" sz="3600" u="sng" dirty="0">
                <a:solidFill>
                  <a:srgbClr val="EE7F00"/>
                </a:solidFill>
              </a:rPr>
              <a:t>/InnoRAD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b="1" dirty="0" smtClean="0">
              <a:solidFill>
                <a:schemeClr val="tx2"/>
              </a:solidFill>
            </a:endParaRP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312738"/>
            <a:ext cx="4215063" cy="59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47895" y="1346720"/>
            <a:ext cx="1028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4682" y="1614785"/>
            <a:ext cx="6172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000" b="1" dirty="0">
                <a:solidFill>
                  <a:schemeClr val="tx2"/>
                </a:solidFill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68783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b="1" dirty="0" smtClean="0"/>
              <a:t>Beispiele </a:t>
            </a:r>
            <a:r>
              <a:rPr lang="de-DE" sz="4400" b="1" dirty="0"/>
              <a:t>aus der internationalen Radverkehrsförderung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02086" y="1782886"/>
            <a:ext cx="5856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Lebensqualität </a:t>
            </a:r>
            <a:r>
              <a:rPr lang="de-DE" sz="2200" b="1" dirty="0">
                <a:solidFill>
                  <a:schemeClr val="tx2"/>
                </a:solidFill>
              </a:rPr>
              <a:t>für Menschen in Kommunen </a:t>
            </a:r>
            <a:r>
              <a:rPr lang="de-DE" sz="2200" b="1" dirty="0" smtClean="0">
                <a:solidFill>
                  <a:schemeClr val="tx2"/>
                </a:solidFill>
              </a:rPr>
              <a:t>steigt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Mehr </a:t>
            </a:r>
            <a:r>
              <a:rPr lang="de-DE" sz="2200" b="1" dirty="0">
                <a:solidFill>
                  <a:schemeClr val="tx2"/>
                </a:solidFill>
              </a:rPr>
              <a:t>Menschen aus allen Alters- und Bevölkerungsgruppen </a:t>
            </a:r>
            <a:r>
              <a:rPr lang="de-DE" sz="2200" b="1" dirty="0" smtClean="0">
                <a:solidFill>
                  <a:schemeClr val="tx2"/>
                </a:solidFill>
              </a:rPr>
              <a:t>werden zum </a:t>
            </a:r>
            <a:r>
              <a:rPr lang="de-DE" sz="2200" b="1" dirty="0">
                <a:solidFill>
                  <a:schemeClr val="tx2"/>
                </a:solidFill>
              </a:rPr>
              <a:t>Umstieg aufs Rad </a:t>
            </a:r>
            <a:r>
              <a:rPr lang="de-DE" sz="2200" b="1" dirty="0" smtClean="0">
                <a:solidFill>
                  <a:schemeClr val="tx2"/>
                </a:solidFill>
              </a:rPr>
              <a:t>motiviert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>
                <a:solidFill>
                  <a:schemeClr val="tx2"/>
                </a:solidFill>
              </a:rPr>
              <a:t>A</a:t>
            </a:r>
            <a:r>
              <a:rPr lang="de-DE" sz="2200" b="1" dirty="0" smtClean="0">
                <a:solidFill>
                  <a:schemeClr val="tx2"/>
                </a:solidFill>
              </a:rPr>
              <a:t>ndere </a:t>
            </a:r>
            <a:r>
              <a:rPr lang="de-DE" sz="2200" b="1" dirty="0">
                <a:solidFill>
                  <a:schemeClr val="tx2"/>
                </a:solidFill>
              </a:rPr>
              <a:t>Städte </a:t>
            </a:r>
            <a:r>
              <a:rPr lang="de-DE" sz="2200" b="1" dirty="0" smtClean="0">
                <a:solidFill>
                  <a:schemeClr val="tx2"/>
                </a:solidFill>
              </a:rPr>
              <a:t>wurden weltweit </a:t>
            </a:r>
            <a:r>
              <a:rPr lang="de-DE" sz="2200" b="1" dirty="0">
                <a:solidFill>
                  <a:schemeClr val="tx2"/>
                </a:solidFill>
              </a:rPr>
              <a:t>inspiriert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82886"/>
            <a:ext cx="5421297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InnoRAD Projekt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30064" y="2801750"/>
            <a:ext cx="7402286" cy="3329668"/>
          </a:xfrm>
        </p:spPr>
        <p:txBody>
          <a:bodyPr/>
          <a:lstStyle/>
          <a:p>
            <a:r>
              <a:rPr lang="de-DE" dirty="0" smtClean="0"/>
              <a:t>Modale Filter	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London</a:t>
            </a:r>
          </a:p>
          <a:p>
            <a:r>
              <a:rPr lang="de-DE" dirty="0" smtClean="0"/>
              <a:t>Mini-Hollands		</a:t>
            </a:r>
            <a:r>
              <a:rPr lang="de-DE" dirty="0" smtClean="0">
                <a:sym typeface="Wingdings" panose="05000000000000000000" pitchFamily="2" charset="2"/>
              </a:rPr>
              <a:t> London</a:t>
            </a:r>
            <a:endParaRPr lang="de-DE" dirty="0" smtClean="0"/>
          </a:p>
          <a:p>
            <a:r>
              <a:rPr lang="de-DE" dirty="0" smtClean="0"/>
              <a:t>Superblocks		</a:t>
            </a:r>
            <a:r>
              <a:rPr lang="de-DE" dirty="0" smtClean="0">
                <a:sym typeface="Wingdings" panose="05000000000000000000" pitchFamily="2" charset="2"/>
              </a:rPr>
              <a:t> Barcelona</a:t>
            </a:r>
            <a:endParaRPr lang="de-DE" dirty="0" smtClean="0"/>
          </a:p>
          <a:p>
            <a:r>
              <a:rPr lang="de-DE" dirty="0" smtClean="0"/>
              <a:t>Kreuzungsdesign		</a:t>
            </a:r>
            <a:r>
              <a:rPr lang="de-DE" dirty="0" smtClean="0">
                <a:sym typeface="Wingdings" panose="05000000000000000000" pitchFamily="2" charset="2"/>
              </a:rPr>
              <a:t> NL</a:t>
            </a:r>
            <a:endParaRPr lang="de-DE" dirty="0" smtClean="0"/>
          </a:p>
          <a:p>
            <a:r>
              <a:rPr lang="de-DE" dirty="0" smtClean="0"/>
              <a:t>Open </a:t>
            </a:r>
            <a:r>
              <a:rPr lang="de-DE" dirty="0" err="1" smtClean="0"/>
              <a:t>streets</a:t>
            </a:r>
            <a:r>
              <a:rPr lang="de-DE" dirty="0" smtClean="0"/>
              <a:t>		</a:t>
            </a:r>
            <a:r>
              <a:rPr lang="de-DE" dirty="0" smtClean="0">
                <a:sym typeface="Wingdings" panose="05000000000000000000" pitchFamily="2" charset="2"/>
              </a:rPr>
              <a:t> Bogota/Stockholm</a:t>
            </a:r>
            <a:endParaRPr lang="de-DE" dirty="0" smtClean="0"/>
          </a:p>
          <a:p>
            <a:r>
              <a:rPr lang="de-DE" dirty="0" smtClean="0"/>
              <a:t>Umwidmung Kfz-Flächen	</a:t>
            </a:r>
            <a:r>
              <a:rPr lang="de-DE" dirty="0" smtClean="0">
                <a:sym typeface="Wingdings" panose="05000000000000000000" pitchFamily="2" charset="2"/>
              </a:rPr>
              <a:t> Paris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693837" y="13558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6 International erfolgreiche Radverkehrslösungen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" y="1654910"/>
            <a:ext cx="5282431" cy="40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97256" y="845735"/>
            <a:ext cx="10515600" cy="466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/>
              <a:t>Paris: Rückgewinnung von öffentlichem Raum für Nahmobilität und Lebensqualität </a:t>
            </a:r>
          </a:p>
        </p:txBody>
      </p:sp>
    </p:spTree>
    <p:extLst>
      <p:ext uri="{BB962C8B-B14F-4D97-AF65-F5344CB8AC3E}">
        <p14:creationId xmlns:p14="http://schemas.microsoft.com/office/powerpoint/2010/main" val="2603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Elemente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4333" y="2039408"/>
            <a:ext cx="10515600" cy="4662488"/>
          </a:xfrm>
        </p:spPr>
        <p:txBody>
          <a:bodyPr/>
          <a:lstStyle/>
          <a:p>
            <a:r>
              <a:rPr lang="de-DE" b="1" dirty="0" smtClean="0">
                <a:solidFill>
                  <a:schemeClr val="tx2"/>
                </a:solidFill>
              </a:rPr>
              <a:t>Entwicklung </a:t>
            </a:r>
            <a:r>
              <a:rPr lang="de-DE" b="1" dirty="0">
                <a:solidFill>
                  <a:schemeClr val="tx2"/>
                </a:solidFill>
              </a:rPr>
              <a:t>eines </a:t>
            </a:r>
            <a:r>
              <a:rPr lang="de-DE" b="1" dirty="0" smtClean="0">
                <a:solidFill>
                  <a:schemeClr val="tx2"/>
                </a:solidFill>
              </a:rPr>
              <a:t>Radverkehrsnetzes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Corona-</a:t>
            </a:r>
            <a:r>
              <a:rPr lang="de-DE" b="1" dirty="0" err="1" smtClean="0">
                <a:solidFill>
                  <a:schemeClr val="tx2"/>
                </a:solidFill>
              </a:rPr>
              <a:t>Bikelanes</a:t>
            </a:r>
            <a:endParaRPr lang="de-DE" dirty="0"/>
          </a:p>
          <a:p>
            <a:r>
              <a:rPr lang="de-DE" b="1" dirty="0">
                <a:solidFill>
                  <a:schemeClr val="tx2"/>
                </a:solidFill>
              </a:rPr>
              <a:t>Fahrradboxen und Abstellanlagen auf ehemaligen Kfz-Stellplätzen</a:t>
            </a:r>
            <a:endParaRPr lang="de-DE" dirty="0"/>
          </a:p>
          <a:p>
            <a:r>
              <a:rPr lang="de-DE" b="1" dirty="0">
                <a:solidFill>
                  <a:schemeClr val="tx2"/>
                </a:solidFill>
              </a:rPr>
              <a:t>Seineufer/</a:t>
            </a:r>
            <a:r>
              <a:rPr lang="de-DE" b="1" dirty="0" err="1">
                <a:solidFill>
                  <a:schemeClr val="tx2"/>
                </a:solidFill>
              </a:rPr>
              <a:t>Parc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Rives</a:t>
            </a:r>
            <a:r>
              <a:rPr lang="de-DE" b="1" dirty="0">
                <a:solidFill>
                  <a:schemeClr val="tx2"/>
                </a:solidFill>
              </a:rPr>
              <a:t> de Seine: Von der Stadtautobahn zum </a:t>
            </a:r>
            <a:r>
              <a:rPr lang="de-DE" b="1" dirty="0" smtClean="0">
                <a:solidFill>
                  <a:schemeClr val="tx2"/>
                </a:solidFill>
              </a:rPr>
              <a:t>öffentlichen Park</a:t>
            </a:r>
          </a:p>
          <a:p>
            <a:r>
              <a:rPr lang="de-DE" b="1" dirty="0">
                <a:solidFill>
                  <a:schemeClr val="tx2"/>
                </a:solidFill>
              </a:rPr>
              <a:t>Umwidmung und Neugestaltung des öffentlichen Raums an zentralen Orten 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9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199" y="365125"/>
            <a:ext cx="10613571" cy="941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400" b="1" dirty="0" smtClean="0"/>
              <a:t>Rückgewinnung von öffentlichem Raum für Nahmobilität und Lebensqualität - Paris</a:t>
            </a:r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144984" y="2184288"/>
            <a:ext cx="5856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Plan Velo: zwischen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2015 und 2020 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160M€,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um ein kontinuierliches und sicheres 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Radverkehrsnetz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aufzubauen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62869"/>
            <a:ext cx="5576707" cy="373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199" y="151342"/>
            <a:ext cx="10613571" cy="941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Entwicklung eines Radverkehrsnetzes</a:t>
            </a:r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500584" y="2167243"/>
            <a:ext cx="5856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Mehr als 150 km Radwege</a:t>
            </a:r>
          </a:p>
          <a:p>
            <a:endParaRPr lang="de-DE" sz="32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Mehr als 150 km Radrouten hauptsächlich in Neben-straßen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99661"/>
            <a:ext cx="5724172" cy="429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612775" y="539889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/>
              <a:t>Bild: @</a:t>
            </a:r>
            <a:r>
              <a:rPr lang="de-DE" sz="1600" dirty="0" err="1" smtClean="0"/>
              <a:t>EmmanuelSPV</a:t>
            </a:r>
            <a:r>
              <a:rPr lang="de-DE" sz="1600" dirty="0" smtClean="0"/>
              <a:t> Twitter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461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199" y="151342"/>
            <a:ext cx="10613571" cy="941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>
                <a:solidFill>
                  <a:schemeClr val="tx2"/>
                </a:solidFill>
              </a:rPr>
              <a:t>Corona-</a:t>
            </a:r>
            <a:r>
              <a:rPr lang="de-DE" sz="4000" b="1" dirty="0" err="1">
                <a:solidFill>
                  <a:schemeClr val="tx2"/>
                </a:solidFill>
              </a:rPr>
              <a:t>Bikelanes</a:t>
            </a:r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144984" y="2184288"/>
            <a:ext cx="58565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50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km Pop-up-</a:t>
            </a:r>
            <a:r>
              <a:rPr lang="de-DE" sz="32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Bikelanes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 fast über Nacht </a:t>
            </a:r>
          </a:p>
          <a:p>
            <a:endParaRPr lang="de-DE" sz="32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375" y="1767610"/>
            <a:ext cx="5564882" cy="37101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hteck 4"/>
          <p:cNvSpPr/>
          <p:nvPr/>
        </p:nvSpPr>
        <p:spPr>
          <a:xfrm>
            <a:off x="460375" y="5139925"/>
            <a:ext cx="1787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Bild: Christophe </a:t>
            </a:r>
            <a:r>
              <a:rPr lang="de-DE" sz="1400" b="1" dirty="0" err="1"/>
              <a:t>Belin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3760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198" y="311680"/>
            <a:ext cx="10613571" cy="941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Fahrradboxen und Abstellanlagen auf ehemaligen Kfz-Stellplätzen</a:t>
            </a:r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025257" y="1252841"/>
            <a:ext cx="585651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Mehr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als 15.000 Fahrradbügel vornehmlich auf vorherigen Kfz-Parkplätzen </a:t>
            </a:r>
            <a:endParaRPr lang="de-DE" sz="32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G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esicherte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Fahrradboxen an wichtigen Verkehrsknotenpunkten des öffentlichen Verkehrs und in der Nähe von gut besuchten 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Freizeiteinrichtungen</a:t>
            </a: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70412"/>
            <a:ext cx="5541671" cy="415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07975" y="5557333"/>
            <a:ext cx="2934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Bild: @</a:t>
            </a:r>
            <a:r>
              <a:rPr lang="de-DE" dirty="0" err="1"/>
              <a:t>EmmanuelSPV</a:t>
            </a:r>
            <a:r>
              <a:rPr lang="de-DE" dirty="0"/>
              <a:t> Twitter</a:t>
            </a:r>
          </a:p>
        </p:txBody>
      </p:sp>
    </p:spTree>
    <p:extLst>
      <p:ext uri="{BB962C8B-B14F-4D97-AF65-F5344CB8AC3E}">
        <p14:creationId xmlns:p14="http://schemas.microsoft.com/office/powerpoint/2010/main" val="19460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343</Words>
  <Application>Microsoft Office PowerPoint</Application>
  <PresentationFormat>Breitbild</PresentationFormat>
  <Paragraphs>93</Paragraphs>
  <Slides>19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Wingdings</vt:lpstr>
      <vt:lpstr>Office</vt:lpstr>
      <vt:lpstr>    InnoRAD  Innovative Radverkehrslösungen auf Deutschland übertragen  </vt:lpstr>
      <vt:lpstr>PowerPoint-Präsentation</vt:lpstr>
      <vt:lpstr>Das InnoRAD Projekt</vt:lpstr>
      <vt:lpstr>PowerPoint-Präsentation</vt:lpstr>
      <vt:lpstr>Elemente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Positive Auswirkungen </vt:lpstr>
      <vt:lpstr>Erfolgsfaktoren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urbane Verkehrswende mit dem Fahrrad im Mittelpunkt</dc:title>
  <dc:creator>Verena Reif</dc:creator>
  <cp:lastModifiedBy>ADFC Svenja Golombek</cp:lastModifiedBy>
  <cp:revision>391</cp:revision>
  <cp:lastPrinted>2019-05-29T10:00:51Z</cp:lastPrinted>
  <dcterms:created xsi:type="dcterms:W3CDTF">2018-04-20T09:13:38Z</dcterms:created>
  <dcterms:modified xsi:type="dcterms:W3CDTF">2021-05-19T11:12:37Z</dcterms:modified>
</cp:coreProperties>
</file>