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316" r:id="rId2"/>
    <p:sldId id="341" r:id="rId3"/>
    <p:sldId id="406" r:id="rId4"/>
    <p:sldId id="437" r:id="rId5"/>
    <p:sldId id="452" r:id="rId6"/>
    <p:sldId id="438" r:id="rId7"/>
    <p:sldId id="439" r:id="rId8"/>
    <p:sldId id="440" r:id="rId9"/>
    <p:sldId id="441" r:id="rId10"/>
    <p:sldId id="443" r:id="rId11"/>
    <p:sldId id="444" r:id="rId12"/>
    <p:sldId id="453" r:id="rId13"/>
    <p:sldId id="427" r:id="rId14"/>
    <p:sldId id="367" r:id="rId15"/>
    <p:sldId id="342" r:id="rId16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gela Kohls" initials="472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F00"/>
    <a:srgbClr val="004B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ittlere Formatvorlage 3 - 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68" autoAdjust="0"/>
    <p:restoredTop sz="89817" autoAdjust="0"/>
  </p:normalViewPr>
  <p:slideViewPr>
    <p:cSldViewPr snapToGrid="0">
      <p:cViewPr varScale="1">
        <p:scale>
          <a:sx n="79" d="100"/>
          <a:sy n="79" d="100"/>
        </p:scale>
        <p:origin x="701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269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7A742-E001-4763-8E1E-40A9BAB9F446}" type="datetimeFigureOut">
              <a:rPr lang="de-DE" smtClean="0"/>
              <a:t>19.05.2021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EC03E-E338-46F4-97B2-04B2007BB3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3292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4740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4369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4369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1393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4369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8869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2641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4684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4684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4684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4684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4369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347537"/>
            <a:ext cx="9144000" cy="1857626"/>
          </a:xfrm>
        </p:spPr>
        <p:txBody>
          <a:bodyPr anchor="b"/>
          <a:lstStyle>
            <a:lvl1pPr algn="l">
              <a:defRPr sz="6000">
                <a:solidFill>
                  <a:srgbClr val="004B7C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417554"/>
            <a:ext cx="9144000" cy="641099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4B7C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7" name="Rechteck 6"/>
          <p:cNvSpPr/>
          <p:nvPr userDrawn="1"/>
        </p:nvSpPr>
        <p:spPr>
          <a:xfrm>
            <a:off x="0" y="5518484"/>
            <a:ext cx="12192000" cy="1339516"/>
          </a:xfrm>
          <a:prstGeom prst="rect">
            <a:avLst/>
          </a:prstGeom>
          <a:solidFill>
            <a:srgbClr val="EE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005" y="5540497"/>
            <a:ext cx="2800350" cy="131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79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1257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301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9845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3983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004B7C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7825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5770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9699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004B7C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2701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496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4615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9301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5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514475"/>
            <a:ext cx="10515600" cy="466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372351" y="6228348"/>
            <a:ext cx="2285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B7C"/>
                </a:solidFill>
                <a:latin typeface="Arial Narrow" panose="020B060602020203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38200" y="623787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4B7C"/>
                </a:solidFill>
                <a:latin typeface="Arial Narrow" panose="020B060602020203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381874" y="6237873"/>
            <a:ext cx="771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4B7C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|  </a:t>
            </a:r>
            <a:fld id="{F59E42C7-CEDB-448C-888D-573DFED53BE0}" type="slidenum">
              <a:rPr lang="de-DE" smtClean="0"/>
              <a:pPr/>
              <a:t>‹Nr.›</a:t>
            </a:fld>
            <a:r>
              <a:rPr lang="de-DE" dirty="0" smtClean="0"/>
              <a:t>  |</a:t>
            </a:r>
            <a:endParaRPr lang="de-DE" dirty="0"/>
          </a:p>
        </p:txBody>
      </p:sp>
      <p:cxnSp>
        <p:nvCxnSpPr>
          <p:cNvPr id="8" name="Gerader Verbinder 7"/>
          <p:cNvCxnSpPr/>
          <p:nvPr userDrawn="1"/>
        </p:nvCxnSpPr>
        <p:spPr>
          <a:xfrm>
            <a:off x="695325" y="1304925"/>
            <a:ext cx="107632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/>
          <p:nvPr userDrawn="1"/>
        </p:nvCxnSpPr>
        <p:spPr>
          <a:xfrm>
            <a:off x="723900" y="6248400"/>
            <a:ext cx="906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2" y="6059967"/>
            <a:ext cx="1676396" cy="62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1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4B7C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4B7C"/>
          </a:solidFill>
          <a:latin typeface="Arial Narrow" panose="020B06060202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4B7C"/>
          </a:solidFill>
          <a:latin typeface="Arial Narrow" panose="020B06060202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4B7C"/>
          </a:solidFill>
          <a:latin typeface="Arial Narrow" panose="020B06060202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B7C"/>
          </a:solidFill>
          <a:latin typeface="Arial Narrow" panose="020B06060202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B7C"/>
          </a:solidFill>
          <a:latin typeface="Arial Narrow" panose="020B06060202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fc.de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745068" y="787401"/>
            <a:ext cx="10632017" cy="2341563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b="1" dirty="0"/>
              <a:t>InnoRAD </a:t>
            </a:r>
            <a:br>
              <a:rPr lang="de-DE" b="1" dirty="0"/>
            </a:br>
            <a:r>
              <a:rPr lang="de-DE" b="1" dirty="0"/>
              <a:t>Innovative Radverkehrslösungen auf Deutschland übertragen  </a:t>
            </a:r>
          </a:p>
        </p:txBody>
      </p:sp>
      <p:sp>
        <p:nvSpPr>
          <p:cNvPr id="7" name="Untertitel 6"/>
          <p:cNvSpPr>
            <a:spLocks noGrp="1"/>
          </p:cNvSpPr>
          <p:nvPr>
            <p:ph type="subTitle" idx="1"/>
          </p:nvPr>
        </p:nvSpPr>
        <p:spPr>
          <a:xfrm>
            <a:off x="742951" y="2954338"/>
            <a:ext cx="8534400" cy="1752600"/>
          </a:xfrm>
        </p:spPr>
        <p:txBody>
          <a:bodyPr/>
          <a:lstStyle/>
          <a:p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607" y="4087813"/>
            <a:ext cx="1996012" cy="1084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694" y="4215410"/>
            <a:ext cx="1665043" cy="8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00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 txBox="1">
            <a:spLocks/>
          </p:cNvSpPr>
          <p:nvPr/>
        </p:nvSpPr>
        <p:spPr>
          <a:xfrm>
            <a:off x="838200" y="365125"/>
            <a:ext cx="10515600" cy="8350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4B7C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sz="4400" dirty="0" smtClean="0"/>
              <a:t>Barcelona - Superblocks </a:t>
            </a:r>
            <a:endParaRPr lang="de-DE" sz="4400" dirty="0"/>
          </a:p>
        </p:txBody>
      </p:sp>
      <p:sp>
        <p:nvSpPr>
          <p:cNvPr id="3" name="Textfeld 2"/>
          <p:cNvSpPr txBox="1"/>
          <p:nvPr/>
        </p:nvSpPr>
        <p:spPr>
          <a:xfrm>
            <a:off x="1215851" y="1999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2" name="AutoShape 2" descr="Bildergebnis für bundesumweltminister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4" descr="Bildergebnis für bundesumweltministeri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8083210" y="1538090"/>
            <a:ext cx="3940629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200" b="1" dirty="0">
              <a:solidFill>
                <a:schemeClr val="tx2"/>
              </a:solidFill>
            </a:endParaRPr>
          </a:p>
          <a:p>
            <a:r>
              <a:rPr lang="de-DE" sz="32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Das </a:t>
            </a:r>
            <a:r>
              <a:rPr lang="de-DE" sz="3200" b="1" dirty="0">
                <a:solidFill>
                  <a:schemeClr val="tx2"/>
                </a:solidFill>
                <a:latin typeface="Arial Narrow" panose="020B0606020202030204" pitchFamily="34" charset="0"/>
              </a:rPr>
              <a:t>Konzept der Superblocks kann </a:t>
            </a:r>
            <a:r>
              <a:rPr lang="de-DE" sz="32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für </a:t>
            </a:r>
            <a:r>
              <a:rPr lang="de-DE" sz="3200" b="1" dirty="0">
                <a:solidFill>
                  <a:schemeClr val="tx2"/>
                </a:solidFill>
                <a:latin typeface="Arial Narrow" panose="020B0606020202030204" pitchFamily="34" charset="0"/>
              </a:rPr>
              <a:t>jede städtische Struktur angewandt werden; eine blockartige Form des Quartiers ist dafür nicht </a:t>
            </a:r>
            <a:r>
              <a:rPr lang="de-DE" sz="32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relevant</a:t>
            </a:r>
            <a:endParaRPr lang="de-DE" sz="32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614007"/>
            <a:ext cx="7508904" cy="421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307975" y="5586381"/>
            <a:ext cx="34371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b="1" dirty="0" smtClean="0">
                <a:solidFill>
                  <a:schemeClr val="bg1"/>
                </a:solidFill>
              </a:rPr>
              <a:t>Foto: </a:t>
            </a:r>
            <a:r>
              <a:rPr lang="de-DE" sz="1000" b="1" dirty="0" err="1" smtClean="0">
                <a:solidFill>
                  <a:schemeClr val="bg1"/>
                </a:solidFill>
              </a:rPr>
              <a:t>Collectiu</a:t>
            </a:r>
            <a:r>
              <a:rPr lang="de-DE" sz="1000" b="1" dirty="0" smtClean="0">
                <a:solidFill>
                  <a:schemeClr val="bg1"/>
                </a:solidFill>
              </a:rPr>
              <a:t> </a:t>
            </a:r>
            <a:r>
              <a:rPr lang="de-DE" sz="1000" b="1" dirty="0" err="1" smtClean="0">
                <a:solidFill>
                  <a:schemeClr val="bg1"/>
                </a:solidFill>
              </a:rPr>
              <a:t>Superilla</a:t>
            </a:r>
            <a:r>
              <a:rPr lang="de-DE" sz="1000" b="1" dirty="0" smtClean="0">
                <a:solidFill>
                  <a:schemeClr val="bg1"/>
                </a:solidFill>
              </a:rPr>
              <a:t> </a:t>
            </a:r>
            <a:r>
              <a:rPr lang="de-DE" sz="1000" b="1" dirty="0" err="1" smtClean="0">
                <a:solidFill>
                  <a:schemeClr val="bg1"/>
                </a:solidFill>
              </a:rPr>
              <a:t>Poblenou</a:t>
            </a:r>
            <a:r>
              <a:rPr lang="de-DE" sz="1000" b="1" dirty="0" smtClean="0">
                <a:solidFill>
                  <a:schemeClr val="bg1"/>
                </a:solidFill>
              </a:rPr>
              <a:t> </a:t>
            </a:r>
            <a:endParaRPr lang="de-DE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32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Positive Auswirkungen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59605" y="1590331"/>
            <a:ext cx="5540991" cy="4067033"/>
          </a:xfrm>
        </p:spPr>
        <p:txBody>
          <a:bodyPr>
            <a:normAutofit/>
          </a:bodyPr>
          <a:lstStyle/>
          <a:p>
            <a:r>
              <a:rPr lang="de-DE" b="1" dirty="0" smtClean="0"/>
              <a:t>Verbesserung der städtischen </a:t>
            </a:r>
            <a:r>
              <a:rPr lang="de-DE" b="1" dirty="0"/>
              <a:t>Lebensqualität </a:t>
            </a:r>
            <a:r>
              <a:rPr lang="de-DE" b="1" dirty="0" smtClean="0"/>
              <a:t> </a:t>
            </a:r>
          </a:p>
          <a:p>
            <a:r>
              <a:rPr lang="de-DE" b="1" dirty="0" smtClean="0"/>
              <a:t>Verstärkung des sozialen Zusammenhalts</a:t>
            </a:r>
          </a:p>
          <a:p>
            <a:r>
              <a:rPr lang="de-DE" b="1" dirty="0" smtClean="0"/>
              <a:t>Steigung der </a:t>
            </a:r>
            <a:r>
              <a:rPr lang="de-DE" b="1" dirty="0"/>
              <a:t>wirtschaftliche Aktivität </a:t>
            </a:r>
            <a:endParaRPr lang="de-DE" b="1" dirty="0" smtClean="0"/>
          </a:p>
          <a:p>
            <a:r>
              <a:rPr lang="de-DE" b="1" dirty="0" smtClean="0"/>
              <a:t>Verringerung </a:t>
            </a:r>
            <a:r>
              <a:rPr lang="de-DE" b="1" dirty="0"/>
              <a:t>der </a:t>
            </a:r>
            <a:r>
              <a:rPr lang="de-DE" b="1" dirty="0" smtClean="0"/>
              <a:t>Umweltbelastungen</a:t>
            </a:r>
            <a:endParaRPr lang="de-DE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46" y="1713160"/>
            <a:ext cx="5340336" cy="4005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624145" y="5143394"/>
            <a:ext cx="23260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/>
              <a:t>Foto: </a:t>
            </a:r>
            <a:r>
              <a:rPr lang="de-DE" sz="1200" dirty="0" err="1"/>
              <a:t>Collectiu</a:t>
            </a:r>
            <a:r>
              <a:rPr lang="de-DE" sz="1200" dirty="0"/>
              <a:t> </a:t>
            </a:r>
            <a:r>
              <a:rPr lang="de-DE" sz="1200" dirty="0" err="1"/>
              <a:t>Superilla</a:t>
            </a:r>
            <a:r>
              <a:rPr lang="de-DE" sz="1200" dirty="0"/>
              <a:t> </a:t>
            </a:r>
            <a:r>
              <a:rPr lang="de-DE" sz="1200" dirty="0" err="1"/>
              <a:t>Poblenou</a:t>
            </a:r>
            <a:r>
              <a:rPr lang="de-DE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5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Erfolgsfaktoren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Das Festlegen von Zielen sowohl für die gewünschte Änderung des Modal Splits als auch für die Reduzierung von Kfz-Wegen </a:t>
            </a:r>
            <a:endParaRPr lang="de-DE" b="1" dirty="0" smtClean="0"/>
          </a:p>
          <a:p>
            <a:r>
              <a:rPr lang="de-DE" b="1" dirty="0" smtClean="0"/>
              <a:t>Eine </a:t>
            </a:r>
            <a:r>
              <a:rPr lang="de-DE" b="1" dirty="0"/>
              <a:t>Machbarkeitsstudie </a:t>
            </a:r>
            <a:endParaRPr lang="de-DE" b="1" dirty="0" smtClean="0"/>
          </a:p>
          <a:p>
            <a:r>
              <a:rPr lang="de-DE" b="1" dirty="0" smtClean="0"/>
              <a:t>Eine </a:t>
            </a:r>
            <a:r>
              <a:rPr lang="de-DE" b="1" dirty="0"/>
              <a:t>umfangreiche Kommunikation mit den Anwohner*innen und </a:t>
            </a:r>
            <a:r>
              <a:rPr lang="de-DE" b="1" dirty="0" smtClean="0"/>
              <a:t>Interessengruppen</a:t>
            </a:r>
          </a:p>
          <a:p>
            <a:r>
              <a:rPr lang="de-DE" b="1" dirty="0"/>
              <a:t>E</a:t>
            </a:r>
            <a:r>
              <a:rPr lang="de-DE" b="1" dirty="0" smtClean="0"/>
              <a:t>ine </a:t>
            </a:r>
            <a:r>
              <a:rPr lang="de-DE" b="1" dirty="0"/>
              <a:t>Liste von Indikatoren bzw. ein </a:t>
            </a:r>
            <a:r>
              <a:rPr lang="de-DE" b="1" dirty="0" smtClean="0"/>
              <a:t>Bewertungssystem </a:t>
            </a:r>
          </a:p>
          <a:p>
            <a:r>
              <a:rPr lang="de-DE" b="1" dirty="0"/>
              <a:t>Hauptstraßen sollten maximal zwischen 400 und 500 m entfernt </a:t>
            </a:r>
            <a:endParaRPr lang="de-DE" b="1" dirty="0" smtClean="0"/>
          </a:p>
          <a:p>
            <a:r>
              <a:rPr lang="de-DE" b="1" dirty="0" smtClean="0"/>
              <a:t>Parallel </a:t>
            </a:r>
            <a:r>
              <a:rPr lang="de-DE" b="1" dirty="0"/>
              <a:t>zum Mobilitätsplan </a:t>
            </a:r>
            <a:r>
              <a:rPr lang="de-DE" b="1" dirty="0" smtClean="0"/>
              <a:t>auch </a:t>
            </a:r>
            <a:r>
              <a:rPr lang="de-DE" b="1" dirty="0"/>
              <a:t>wohnungs-politische </a:t>
            </a:r>
            <a:r>
              <a:rPr lang="de-DE" b="1" dirty="0" smtClean="0"/>
              <a:t>Maßnahmen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9991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 txBox="1">
            <a:spLocks/>
          </p:cNvSpPr>
          <p:nvPr/>
        </p:nvSpPr>
        <p:spPr>
          <a:xfrm>
            <a:off x="838200" y="365125"/>
            <a:ext cx="10515600" cy="8350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4B7C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sz="4400" dirty="0" smtClean="0"/>
              <a:t>InnoRAD – </a:t>
            </a:r>
            <a:r>
              <a:rPr lang="de-DE" sz="4400" dirty="0" err="1" smtClean="0"/>
              <a:t>Lessons</a:t>
            </a:r>
            <a:r>
              <a:rPr lang="de-DE" sz="4400" dirty="0" smtClean="0"/>
              <a:t> </a:t>
            </a:r>
            <a:r>
              <a:rPr lang="de-DE" sz="4400" dirty="0" err="1" smtClean="0"/>
              <a:t>Learned</a:t>
            </a:r>
            <a:r>
              <a:rPr lang="de-DE" sz="4400" dirty="0" smtClean="0"/>
              <a:t> </a:t>
            </a:r>
            <a:endParaRPr lang="de-DE" sz="4400" dirty="0"/>
          </a:p>
        </p:txBody>
      </p:sp>
      <p:sp>
        <p:nvSpPr>
          <p:cNvPr id="3" name="Textfeld 2"/>
          <p:cNvSpPr txBox="1"/>
          <p:nvPr/>
        </p:nvSpPr>
        <p:spPr>
          <a:xfrm>
            <a:off x="1215851" y="1999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2" name="AutoShape 2" descr="Bildergebnis für bundesumweltminister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4" descr="Bildergebnis für bundesumweltministeri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6337038" y="1331459"/>
            <a:ext cx="5736771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200" dirty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200" dirty="0" smtClean="0">
                <a:solidFill>
                  <a:schemeClr val="tx2"/>
                </a:solidFill>
              </a:rPr>
              <a:t>Sie sind in </a:t>
            </a:r>
            <a:r>
              <a:rPr lang="de-DE" sz="2200" dirty="0">
                <a:solidFill>
                  <a:schemeClr val="tx2"/>
                </a:solidFill>
              </a:rPr>
              <a:t>Deutschland umsetzbar, nur noch nicht als Praxis in der Radverkehrsförderung etabliert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200" dirty="0" smtClean="0">
                <a:solidFill>
                  <a:schemeClr val="tx2"/>
                </a:solidFill>
              </a:rPr>
              <a:t>Sie lassen </a:t>
            </a:r>
            <a:r>
              <a:rPr lang="de-DE" sz="2200" dirty="0">
                <a:solidFill>
                  <a:schemeClr val="tx2"/>
                </a:solidFill>
              </a:rPr>
              <a:t>sich relativ schnell umsetzen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200" dirty="0" smtClean="0">
                <a:solidFill>
                  <a:schemeClr val="tx2"/>
                </a:solidFill>
              </a:rPr>
              <a:t>Es gab positive </a:t>
            </a:r>
            <a:r>
              <a:rPr lang="de-DE" sz="2200" dirty="0">
                <a:solidFill>
                  <a:schemeClr val="tx2"/>
                </a:solidFill>
              </a:rPr>
              <a:t>Effekte über den Verkehr hinaus: sozialer Zusammenhalt, Nachbarschaft, Ruhe, Gesundheit, attraktive </a:t>
            </a:r>
            <a:r>
              <a:rPr lang="de-DE" sz="2200" dirty="0" smtClean="0">
                <a:solidFill>
                  <a:schemeClr val="tx2"/>
                </a:solidFill>
              </a:rPr>
              <a:t>Zentren, auch in </a:t>
            </a:r>
            <a:r>
              <a:rPr lang="de-DE" sz="2200" dirty="0">
                <a:solidFill>
                  <a:schemeClr val="tx2"/>
                </a:solidFill>
              </a:rPr>
              <a:t>der Peripherie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200" dirty="0">
                <a:solidFill>
                  <a:schemeClr val="tx2"/>
                </a:solidFill>
              </a:rPr>
              <a:t>Alle erfolgreichen Projekte hatten einen guten Beteiligungsprozess!</a:t>
            </a:r>
          </a:p>
          <a:p>
            <a:endParaRPr lang="de-DE" sz="2200" b="1" dirty="0" smtClean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sz="2200" b="1" dirty="0">
              <a:solidFill>
                <a:schemeClr val="tx2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7181"/>
            <a:ext cx="6337038" cy="447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027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 txBox="1">
            <a:spLocks/>
          </p:cNvSpPr>
          <p:nvPr/>
        </p:nvSpPr>
        <p:spPr>
          <a:xfrm>
            <a:off x="838200" y="365125"/>
            <a:ext cx="10515600" cy="8350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4B7C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endParaRPr lang="de-DE" sz="44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1215851" y="1999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2" name="AutoShape 2" descr="Bildergebnis für bundesumweltminister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4" descr="Bildergebnis für bundesumweltministeri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6337038" y="1331459"/>
            <a:ext cx="5736771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200" b="1" dirty="0">
              <a:solidFill>
                <a:schemeClr val="tx2"/>
              </a:solidFill>
            </a:endParaRPr>
          </a:p>
          <a:p>
            <a:r>
              <a:rPr lang="de-DE" sz="3600" b="1" dirty="0">
                <a:solidFill>
                  <a:schemeClr val="tx2"/>
                </a:solidFill>
              </a:rPr>
              <a:t>Die einzelnen </a:t>
            </a:r>
            <a:r>
              <a:rPr lang="de-DE" sz="3600" b="1" dirty="0" err="1">
                <a:solidFill>
                  <a:schemeClr val="tx2"/>
                </a:solidFill>
              </a:rPr>
              <a:t>Factsheets</a:t>
            </a:r>
            <a:r>
              <a:rPr lang="de-DE" sz="3600" b="1" dirty="0">
                <a:solidFill>
                  <a:schemeClr val="tx2"/>
                </a:solidFill>
              </a:rPr>
              <a:t> sind nun online. Zusätzliche Materialsammlung inkl. Fotos finden Sie auf </a:t>
            </a:r>
            <a:r>
              <a:rPr lang="de-DE" sz="3600" u="sng" dirty="0">
                <a:solidFill>
                  <a:srgbClr val="EE7F00"/>
                </a:solidFill>
                <a:hlinkClick r:id="rId3"/>
              </a:rPr>
              <a:t>www.adfc.de</a:t>
            </a:r>
            <a:r>
              <a:rPr lang="de-DE" sz="3600" u="sng" dirty="0">
                <a:solidFill>
                  <a:srgbClr val="EE7F00"/>
                </a:solidFill>
              </a:rPr>
              <a:t>/InnoRAD</a:t>
            </a:r>
            <a:r>
              <a:rPr lang="de-DE" sz="3600" dirty="0"/>
              <a:t/>
            </a:r>
            <a:br>
              <a:rPr lang="de-DE" sz="3600" dirty="0"/>
            </a:br>
            <a:endParaRPr lang="de-DE" sz="3600" b="1" dirty="0" smtClean="0">
              <a:solidFill>
                <a:schemeClr val="tx2"/>
              </a:solidFill>
            </a:endParaRPr>
          </a:p>
          <a:p>
            <a:endParaRPr lang="de-DE" sz="2200" b="1" dirty="0" smtClean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sz="2200" b="1" dirty="0">
              <a:solidFill>
                <a:schemeClr val="tx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27" y="312738"/>
            <a:ext cx="4215063" cy="59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40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947895" y="1346720"/>
            <a:ext cx="10286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dirty="0">
              <a:solidFill>
                <a:schemeClr val="tx2"/>
              </a:solidFill>
            </a:endParaRPr>
          </a:p>
          <a:p>
            <a:pPr algn="ctr"/>
            <a:endParaRPr lang="de-DE" dirty="0" smtClean="0">
              <a:solidFill>
                <a:schemeClr val="tx2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004682" y="1614785"/>
            <a:ext cx="617258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3000" b="1" dirty="0">
                <a:solidFill>
                  <a:schemeClr val="tx2"/>
                </a:solidFill>
              </a:rPr>
              <a:t>Vielen Dank für die Aufmerksamkeit! </a:t>
            </a:r>
          </a:p>
        </p:txBody>
      </p:sp>
      <p:pic>
        <p:nvPicPr>
          <p:cNvPr id="8195" name="Picture 3" descr="\\192.168.10.101\BE_Arbeitsbereiche\Marketing und Kommunikation\Corporate Design\Illustrationen\Illustrationen_Infrastrukturbroschüre\adfc-angela-merkel-illustrati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168783"/>
            <a:ext cx="4352663" cy="403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80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 txBox="1">
            <a:spLocks/>
          </p:cNvSpPr>
          <p:nvPr/>
        </p:nvSpPr>
        <p:spPr>
          <a:xfrm>
            <a:off x="838200" y="365125"/>
            <a:ext cx="10515600" cy="8350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4B7C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sz="4400" b="1" dirty="0" smtClean="0"/>
              <a:t>Beispiele </a:t>
            </a:r>
            <a:r>
              <a:rPr lang="de-DE" sz="4400" b="1" dirty="0"/>
              <a:t>aus der internationalen Radverkehrsförderung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215851" y="1999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802086" y="1782886"/>
            <a:ext cx="585651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200" b="1" dirty="0" smtClean="0">
                <a:solidFill>
                  <a:schemeClr val="tx2"/>
                </a:solidFill>
              </a:rPr>
              <a:t>Lebensqualität </a:t>
            </a:r>
            <a:r>
              <a:rPr lang="de-DE" sz="2200" b="1" dirty="0">
                <a:solidFill>
                  <a:schemeClr val="tx2"/>
                </a:solidFill>
              </a:rPr>
              <a:t>für Menschen in Kommunen </a:t>
            </a:r>
            <a:r>
              <a:rPr lang="de-DE" sz="2200" b="1" dirty="0" smtClean="0">
                <a:solidFill>
                  <a:schemeClr val="tx2"/>
                </a:solidFill>
              </a:rPr>
              <a:t>steigt</a:t>
            </a:r>
          </a:p>
          <a:p>
            <a:endParaRPr lang="de-DE" sz="2200" b="1" dirty="0" smtClean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200" b="1" dirty="0" smtClean="0">
                <a:solidFill>
                  <a:schemeClr val="tx2"/>
                </a:solidFill>
              </a:rPr>
              <a:t>Mehr </a:t>
            </a:r>
            <a:r>
              <a:rPr lang="de-DE" sz="2200" b="1" dirty="0">
                <a:solidFill>
                  <a:schemeClr val="tx2"/>
                </a:solidFill>
              </a:rPr>
              <a:t>Menschen aus allen Alters- und Bevölkerungsgruppen </a:t>
            </a:r>
            <a:r>
              <a:rPr lang="de-DE" sz="2200" b="1" dirty="0" smtClean="0">
                <a:solidFill>
                  <a:schemeClr val="tx2"/>
                </a:solidFill>
              </a:rPr>
              <a:t>werden zum </a:t>
            </a:r>
            <a:r>
              <a:rPr lang="de-DE" sz="2200" b="1" dirty="0">
                <a:solidFill>
                  <a:schemeClr val="tx2"/>
                </a:solidFill>
              </a:rPr>
              <a:t>Umstieg aufs Rad </a:t>
            </a:r>
            <a:r>
              <a:rPr lang="de-DE" sz="2200" b="1" dirty="0" smtClean="0">
                <a:solidFill>
                  <a:schemeClr val="tx2"/>
                </a:solidFill>
              </a:rPr>
              <a:t>motiviert</a:t>
            </a:r>
          </a:p>
          <a:p>
            <a:endParaRPr lang="de-DE" sz="2200" b="1" dirty="0" smtClean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200" b="1" dirty="0">
                <a:solidFill>
                  <a:schemeClr val="tx2"/>
                </a:solidFill>
              </a:rPr>
              <a:t>A</a:t>
            </a:r>
            <a:r>
              <a:rPr lang="de-DE" sz="2200" b="1" dirty="0" smtClean="0">
                <a:solidFill>
                  <a:schemeClr val="tx2"/>
                </a:solidFill>
              </a:rPr>
              <a:t>ndere </a:t>
            </a:r>
            <a:r>
              <a:rPr lang="de-DE" sz="2200" b="1" dirty="0">
                <a:solidFill>
                  <a:schemeClr val="tx2"/>
                </a:solidFill>
              </a:rPr>
              <a:t>Städte </a:t>
            </a:r>
            <a:r>
              <a:rPr lang="de-DE" sz="2200" b="1" dirty="0" smtClean="0">
                <a:solidFill>
                  <a:schemeClr val="tx2"/>
                </a:solidFill>
              </a:rPr>
              <a:t>wurden weltweit </a:t>
            </a:r>
            <a:r>
              <a:rPr lang="de-DE" sz="2200" b="1" dirty="0">
                <a:solidFill>
                  <a:schemeClr val="tx2"/>
                </a:solidFill>
              </a:rPr>
              <a:t>inspiriert</a:t>
            </a:r>
          </a:p>
          <a:p>
            <a:endParaRPr lang="de-DE" sz="2200" dirty="0">
              <a:solidFill>
                <a:schemeClr val="tx2"/>
              </a:solidFill>
            </a:endParaRPr>
          </a:p>
          <a:p>
            <a:endParaRPr lang="de-DE" sz="2200" dirty="0" smtClean="0">
              <a:solidFill>
                <a:schemeClr val="tx2"/>
              </a:solidFill>
            </a:endParaRPr>
          </a:p>
          <a:p>
            <a:endParaRPr lang="de-DE" sz="2200" dirty="0" smtClean="0">
              <a:solidFill>
                <a:schemeClr val="tx2"/>
              </a:solidFill>
            </a:endParaRPr>
          </a:p>
        </p:txBody>
      </p:sp>
      <p:sp>
        <p:nvSpPr>
          <p:cNvPr id="2" name="AutoShape 2" descr="Bildergebnis für bundesumweltminister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4" descr="Bildergebnis für bundesumweltministeri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1782886"/>
            <a:ext cx="5421297" cy="383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182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Das InnoRAD Projekt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5530064" y="2801750"/>
            <a:ext cx="7402286" cy="3329668"/>
          </a:xfrm>
        </p:spPr>
        <p:txBody>
          <a:bodyPr/>
          <a:lstStyle/>
          <a:p>
            <a:r>
              <a:rPr lang="de-DE" dirty="0" smtClean="0"/>
              <a:t>Modale Filter		</a:t>
            </a:r>
            <a:r>
              <a:rPr lang="de-DE" dirty="0" smtClean="0">
                <a:sym typeface="Wingdings" panose="05000000000000000000" pitchFamily="2" charset="2"/>
              </a:rPr>
              <a:t> </a:t>
            </a:r>
            <a:r>
              <a:rPr lang="de-DE" dirty="0" smtClean="0"/>
              <a:t>London</a:t>
            </a:r>
          </a:p>
          <a:p>
            <a:r>
              <a:rPr lang="de-DE" dirty="0" smtClean="0"/>
              <a:t>Mini-Hollands		</a:t>
            </a:r>
            <a:r>
              <a:rPr lang="de-DE" dirty="0" smtClean="0">
                <a:sym typeface="Wingdings" panose="05000000000000000000" pitchFamily="2" charset="2"/>
              </a:rPr>
              <a:t> London</a:t>
            </a:r>
            <a:endParaRPr lang="de-DE" dirty="0" smtClean="0"/>
          </a:p>
          <a:p>
            <a:r>
              <a:rPr lang="de-DE" dirty="0" smtClean="0"/>
              <a:t>Superblocks		</a:t>
            </a:r>
            <a:r>
              <a:rPr lang="de-DE" dirty="0" smtClean="0">
                <a:sym typeface="Wingdings" panose="05000000000000000000" pitchFamily="2" charset="2"/>
              </a:rPr>
              <a:t> Barcelona</a:t>
            </a:r>
            <a:endParaRPr lang="de-DE" dirty="0" smtClean="0"/>
          </a:p>
          <a:p>
            <a:r>
              <a:rPr lang="de-DE" dirty="0" smtClean="0"/>
              <a:t>Kreuzungsdesign		</a:t>
            </a:r>
            <a:r>
              <a:rPr lang="de-DE" dirty="0" smtClean="0">
                <a:sym typeface="Wingdings" panose="05000000000000000000" pitchFamily="2" charset="2"/>
              </a:rPr>
              <a:t> NL</a:t>
            </a:r>
            <a:endParaRPr lang="de-DE" dirty="0" smtClean="0"/>
          </a:p>
          <a:p>
            <a:r>
              <a:rPr lang="de-DE" dirty="0" smtClean="0"/>
              <a:t>Open </a:t>
            </a:r>
            <a:r>
              <a:rPr lang="de-DE" dirty="0" err="1" smtClean="0"/>
              <a:t>streets</a:t>
            </a:r>
            <a:r>
              <a:rPr lang="de-DE" dirty="0" smtClean="0"/>
              <a:t>		</a:t>
            </a:r>
            <a:r>
              <a:rPr lang="de-DE" dirty="0" smtClean="0">
                <a:sym typeface="Wingdings" panose="05000000000000000000" pitchFamily="2" charset="2"/>
              </a:rPr>
              <a:t> Bogota/Stockholm</a:t>
            </a:r>
            <a:endParaRPr lang="de-DE" dirty="0" smtClean="0"/>
          </a:p>
          <a:p>
            <a:r>
              <a:rPr lang="de-DE" dirty="0" smtClean="0"/>
              <a:t>Umwidmung Kfz-Flächen	</a:t>
            </a:r>
            <a:r>
              <a:rPr lang="de-DE" dirty="0" smtClean="0">
                <a:sym typeface="Wingdings" panose="05000000000000000000" pitchFamily="2" charset="2"/>
              </a:rPr>
              <a:t> Paris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5693837" y="1355896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3200" dirty="0">
                <a:solidFill>
                  <a:srgbClr val="004B7C"/>
                </a:solidFill>
                <a:latin typeface="Arial Narrow" panose="020B0606020202030204" pitchFamily="34" charset="0"/>
                <a:ea typeface="+mj-ea"/>
                <a:cs typeface="+mj-cs"/>
              </a:rPr>
              <a:t>6 International erfolgreiche Radverkehrslösungen</a:t>
            </a:r>
            <a:endParaRPr lang="de-DE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50" y="1654910"/>
            <a:ext cx="5282431" cy="402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74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de-DE" sz="5400" b="1" dirty="0" smtClean="0"/>
          </a:p>
          <a:p>
            <a:pPr marL="0" indent="0" algn="ctr">
              <a:buNone/>
            </a:pPr>
            <a:endParaRPr lang="de-DE" sz="5400" b="1" dirty="0"/>
          </a:p>
          <a:p>
            <a:pPr marL="0" indent="0" algn="ctr">
              <a:buNone/>
            </a:pPr>
            <a:r>
              <a:rPr lang="de-DE" sz="5400" b="1" dirty="0" smtClean="0"/>
              <a:t>Superblocks</a:t>
            </a:r>
            <a:endParaRPr lang="de-DE" sz="5400" b="1" dirty="0"/>
          </a:p>
        </p:txBody>
      </p:sp>
    </p:spTree>
    <p:extLst>
      <p:ext uri="{BB962C8B-B14F-4D97-AF65-F5344CB8AC3E}">
        <p14:creationId xmlns:p14="http://schemas.microsoft.com/office/powerpoint/2010/main" val="174989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Elemente</a:t>
            </a:r>
            <a:r>
              <a:rPr lang="de-DE" b="1" dirty="0" smtClean="0"/>
              <a:t> 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737783"/>
            <a:ext cx="6680200" cy="4615392"/>
          </a:xfrm>
        </p:spPr>
        <p:txBody>
          <a:bodyPr/>
          <a:lstStyle/>
          <a:p>
            <a:r>
              <a:rPr lang="de-DE" b="1" dirty="0" smtClean="0">
                <a:solidFill>
                  <a:schemeClr val="tx2"/>
                </a:solidFill>
              </a:rPr>
              <a:t>Verkehrslenkung</a:t>
            </a:r>
          </a:p>
          <a:p>
            <a:pPr marL="0" indent="0">
              <a:buNone/>
            </a:pPr>
            <a:endParaRPr lang="de-DE" dirty="0" smtClean="0"/>
          </a:p>
          <a:p>
            <a:r>
              <a:rPr lang="de-DE" b="1" dirty="0"/>
              <a:t>Flächenumwidmung und </a:t>
            </a:r>
            <a:r>
              <a:rPr lang="de-DE" b="1" dirty="0" smtClean="0"/>
              <a:t>Neugestaltung </a:t>
            </a:r>
          </a:p>
          <a:p>
            <a:pPr marL="0" indent="0">
              <a:buNone/>
            </a:pPr>
            <a:r>
              <a:rPr lang="de-DE" b="1" dirty="0"/>
              <a:t> </a:t>
            </a:r>
            <a:r>
              <a:rPr lang="de-DE" b="1" dirty="0" smtClean="0"/>
              <a:t>  des </a:t>
            </a:r>
            <a:r>
              <a:rPr lang="de-DE" b="1" dirty="0"/>
              <a:t>öffentlichen </a:t>
            </a:r>
            <a:r>
              <a:rPr lang="de-DE" b="1" dirty="0" smtClean="0"/>
              <a:t>Raums</a:t>
            </a:r>
          </a:p>
          <a:p>
            <a:pPr marL="0" indent="0">
              <a:buNone/>
            </a:pPr>
            <a:endParaRPr lang="de-DE" b="1" dirty="0" smtClean="0"/>
          </a:p>
          <a:p>
            <a:r>
              <a:rPr lang="de-DE" b="1" dirty="0"/>
              <a:t>Beteiligung der </a:t>
            </a:r>
            <a:r>
              <a:rPr lang="de-DE" b="1" dirty="0" smtClean="0"/>
              <a:t>Bürger*innen</a:t>
            </a:r>
          </a:p>
          <a:p>
            <a:endParaRPr lang="de-D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090" y="1737783"/>
            <a:ext cx="5150380" cy="410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83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1295401" y="675304"/>
            <a:ext cx="929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 dirty="0" smtClean="0">
                <a:solidFill>
                  <a:srgbClr val="004B7C"/>
                </a:solidFill>
                <a:latin typeface="Arial Narrow" panose="020B0606020202030204" pitchFamily="34" charset="0"/>
              </a:rPr>
              <a:t>Barcelona </a:t>
            </a:r>
            <a:r>
              <a:rPr lang="de-DE" sz="3600" dirty="0" smtClean="0">
                <a:solidFill>
                  <a:srgbClr val="004B7C"/>
                </a:solidFill>
                <a:latin typeface="Arial Narrow" panose="020B0606020202030204" pitchFamily="34" charset="0"/>
              </a:rPr>
              <a:t>Superblocks</a:t>
            </a:r>
            <a:endParaRPr lang="de-DE" sz="3600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39" y="1348888"/>
            <a:ext cx="5448646" cy="351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738" y="1338941"/>
            <a:ext cx="5331355" cy="3374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eck 7"/>
          <p:cNvSpPr/>
          <p:nvPr/>
        </p:nvSpPr>
        <p:spPr>
          <a:xfrm>
            <a:off x="979715" y="4959420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000" b="1" dirty="0">
                <a:solidFill>
                  <a:srgbClr val="004B7C"/>
                </a:solidFill>
                <a:latin typeface="Arial Narrow" panose="020B0606020202030204" pitchFamily="34" charset="0"/>
              </a:rPr>
              <a:t>Tempo 10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000" b="1" dirty="0">
                <a:solidFill>
                  <a:srgbClr val="004B7C"/>
                </a:solidFill>
                <a:latin typeface="Arial Narrow" panose="020B0606020202030204" pitchFamily="34" charset="0"/>
              </a:rPr>
              <a:t>Fußgänger und Fahrradfahrende haben Vorrang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000" b="1" dirty="0">
                <a:solidFill>
                  <a:srgbClr val="004B7C"/>
                </a:solidFill>
                <a:latin typeface="Arial Narrow" panose="020B0606020202030204" pitchFamily="34" charset="0"/>
              </a:rPr>
              <a:t>Kfz-Verkehr muss immer abbiegen </a:t>
            </a:r>
          </a:p>
        </p:txBody>
      </p:sp>
    </p:spTree>
    <p:extLst>
      <p:ext uri="{BB962C8B-B14F-4D97-AF65-F5344CB8AC3E}">
        <p14:creationId xmlns:p14="http://schemas.microsoft.com/office/powerpoint/2010/main" val="421407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507999" y="237067"/>
            <a:ext cx="107018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de-DE" sz="3200" dirty="0">
                <a:solidFill>
                  <a:srgbClr val="004B7C"/>
                </a:solidFill>
                <a:latin typeface="Arial Narrow" panose="020B0606020202030204" pitchFamily="34" charset="0"/>
              </a:rPr>
              <a:t>Radfahrende dürfen durch die Superblocks geradeaus und in Gegenrichtung fahren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305" y="1450974"/>
            <a:ext cx="7071254" cy="4625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eck 6"/>
          <p:cNvSpPr/>
          <p:nvPr/>
        </p:nvSpPr>
        <p:spPr>
          <a:xfrm>
            <a:off x="7422544" y="5706725"/>
            <a:ext cx="1972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Bild: Isabell Merkle</a:t>
            </a:r>
          </a:p>
        </p:txBody>
      </p:sp>
    </p:spTree>
    <p:extLst>
      <p:ext uri="{BB962C8B-B14F-4D97-AF65-F5344CB8AC3E}">
        <p14:creationId xmlns:p14="http://schemas.microsoft.com/office/powerpoint/2010/main" val="47371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94171" y="1981201"/>
            <a:ext cx="3629479" cy="3091542"/>
          </a:xfrm>
        </p:spPr>
        <p:txBody>
          <a:bodyPr>
            <a:normAutofit/>
          </a:bodyPr>
          <a:lstStyle/>
          <a:p>
            <a:r>
              <a:rPr lang="de-DE" dirty="0" smtClean="0"/>
              <a:t>Bild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295401" y="558572"/>
            <a:ext cx="92964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400" dirty="0" smtClean="0">
                <a:solidFill>
                  <a:srgbClr val="004B7C"/>
                </a:solidFill>
                <a:latin typeface="Arial Narrow" panose="020B0606020202030204" pitchFamily="34" charset="0"/>
              </a:rPr>
              <a:t>Kreuzungen uns Straßen als Begegnungsraum</a:t>
            </a:r>
            <a:endParaRPr lang="de-DE" sz="34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54" y="1314586"/>
            <a:ext cx="8785869" cy="4934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2115403" y="5958585"/>
            <a:ext cx="28800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err="1" smtClean="0">
                <a:solidFill>
                  <a:schemeClr val="bg1"/>
                </a:solidFill>
              </a:rPr>
              <a:t>Bild:Collectiu</a:t>
            </a:r>
            <a:r>
              <a:rPr lang="de-DE" sz="1600" dirty="0" smtClean="0">
                <a:solidFill>
                  <a:schemeClr val="bg1"/>
                </a:solidFill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</a:rPr>
              <a:t>Superilla</a:t>
            </a:r>
            <a:r>
              <a:rPr lang="de-DE" sz="1600" dirty="0" smtClean="0">
                <a:solidFill>
                  <a:schemeClr val="bg1"/>
                </a:solidFill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</a:rPr>
              <a:t>Poblenou</a:t>
            </a:r>
            <a:endParaRPr lang="de-D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1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994016" y="745157"/>
            <a:ext cx="102216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>
                <a:solidFill>
                  <a:srgbClr val="004B7C"/>
                </a:solidFill>
                <a:latin typeface="Arial Narrow" panose="020B0606020202030204" pitchFamily="34" charset="0"/>
              </a:rPr>
              <a:t>„</a:t>
            </a:r>
            <a:r>
              <a:rPr lang="de-DE" sz="3200" dirty="0" err="1">
                <a:solidFill>
                  <a:srgbClr val="004B7C"/>
                </a:solidFill>
                <a:latin typeface="Arial Narrow" panose="020B0606020202030204" pitchFamily="34" charset="0"/>
              </a:rPr>
              <a:t>Tactical</a:t>
            </a:r>
            <a:r>
              <a:rPr lang="de-DE" sz="3200" dirty="0">
                <a:solidFill>
                  <a:srgbClr val="004B7C"/>
                </a:solidFill>
                <a:latin typeface="Arial Narrow" panose="020B0606020202030204" pitchFamily="34" charset="0"/>
              </a:rPr>
              <a:t> </a:t>
            </a:r>
            <a:r>
              <a:rPr lang="de-DE" sz="3200" dirty="0" err="1">
                <a:solidFill>
                  <a:srgbClr val="004B7C"/>
                </a:solidFill>
                <a:latin typeface="Arial Narrow" panose="020B0606020202030204" pitchFamily="34" charset="0"/>
              </a:rPr>
              <a:t>Urbanism</a:t>
            </a:r>
            <a:r>
              <a:rPr lang="de-DE" sz="3200" dirty="0">
                <a:solidFill>
                  <a:srgbClr val="004B7C"/>
                </a:solidFill>
                <a:latin typeface="Arial Narrow" panose="020B0606020202030204" pitchFamily="34" charset="0"/>
              </a:rPr>
              <a:t>“ Interventionen werden umgestaltet und getestet  </a:t>
            </a:r>
          </a:p>
        </p:txBody>
      </p:sp>
      <p:pic>
        <p:nvPicPr>
          <p:cNvPr id="10" name="Picture 2" descr="\\192.168.10.101\BE_Arbeitsbereiche\Verkehr_Interessenvertretung\21 Projekte\1 geförderte Projekte\2 InnoRad\06. Factsheets\Fotos_Factsheets\Superblocks\Superilla01(c)Collectiu Superilla Pobleno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202" y="1464887"/>
            <a:ext cx="7559598" cy="432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/>
          <p:cNvSpPr/>
          <p:nvPr/>
        </p:nvSpPr>
        <p:spPr>
          <a:xfrm>
            <a:off x="2143202" y="5421020"/>
            <a:ext cx="28800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err="1"/>
              <a:t>Bild:Collectiu</a:t>
            </a:r>
            <a:r>
              <a:rPr lang="de-DE" sz="1600" dirty="0"/>
              <a:t> </a:t>
            </a:r>
            <a:r>
              <a:rPr lang="de-DE" sz="1600" dirty="0" err="1"/>
              <a:t>Superilla</a:t>
            </a:r>
            <a:r>
              <a:rPr lang="de-DE" sz="1600" dirty="0"/>
              <a:t> </a:t>
            </a:r>
            <a:r>
              <a:rPr lang="de-DE" sz="1600" dirty="0" err="1"/>
              <a:t>Poblenou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76236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ADFC">
      <a:dk1>
        <a:srgbClr val="000000"/>
      </a:dk1>
      <a:lt1>
        <a:srgbClr val="FFFFFF"/>
      </a:lt1>
      <a:dk2>
        <a:srgbClr val="004B7C"/>
      </a:dk2>
      <a:lt2>
        <a:srgbClr val="D8D8D8"/>
      </a:lt2>
      <a:accent1>
        <a:srgbClr val="EE7F00"/>
      </a:accent1>
      <a:accent2>
        <a:srgbClr val="FDE7D0"/>
      </a:accent2>
      <a:accent3>
        <a:srgbClr val="FFFFFF"/>
      </a:accent3>
      <a:accent4>
        <a:srgbClr val="000000"/>
      </a:accent4>
      <a:accent5>
        <a:srgbClr val="F6C0AA"/>
      </a:accent5>
      <a:accent6>
        <a:srgbClr val="E5D1BC"/>
      </a:accent6>
      <a:hlink>
        <a:srgbClr val="EE7F00"/>
      </a:hlink>
      <a:folHlink>
        <a:srgbClr val="004B7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3CDD22D9-48A6-4797-8704-5853D5F078FB}" vid="{7603AA4C-0118-496C-A788-DCA8951E5B8C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339</Words>
  <Application>Microsoft Office PowerPoint</Application>
  <PresentationFormat>Breitbild</PresentationFormat>
  <Paragraphs>77</Paragraphs>
  <Slides>15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0" baseType="lpstr">
      <vt:lpstr>Arial</vt:lpstr>
      <vt:lpstr>Arial Narrow</vt:lpstr>
      <vt:lpstr>Calibri</vt:lpstr>
      <vt:lpstr>Wingdings</vt:lpstr>
      <vt:lpstr>Office</vt:lpstr>
      <vt:lpstr>    InnoRAD  Innovative Radverkehrslösungen auf Deutschland übertragen  </vt:lpstr>
      <vt:lpstr>PowerPoint-Präsentation</vt:lpstr>
      <vt:lpstr>Das InnoRAD Projekt</vt:lpstr>
      <vt:lpstr>PowerPoint-Präsentation</vt:lpstr>
      <vt:lpstr>Elemente </vt:lpstr>
      <vt:lpstr>PowerPoint-Präsentation</vt:lpstr>
      <vt:lpstr>PowerPoint-Präsentation</vt:lpstr>
      <vt:lpstr>Bild</vt:lpstr>
      <vt:lpstr>PowerPoint-Präsentation</vt:lpstr>
      <vt:lpstr>PowerPoint-Präsentation</vt:lpstr>
      <vt:lpstr>Positive Auswirkungen</vt:lpstr>
      <vt:lpstr>Erfolgsfaktoren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urbane Verkehrswende mit dem Fahrrad im Mittelpunkt</dc:title>
  <dc:creator>Verena Reif</dc:creator>
  <cp:lastModifiedBy>ADFC Svenja Golombek</cp:lastModifiedBy>
  <cp:revision>385</cp:revision>
  <cp:lastPrinted>2019-05-29T10:00:51Z</cp:lastPrinted>
  <dcterms:created xsi:type="dcterms:W3CDTF">2018-04-20T09:13:38Z</dcterms:created>
  <dcterms:modified xsi:type="dcterms:W3CDTF">2021-05-19T11:27:20Z</dcterms:modified>
</cp:coreProperties>
</file>